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wmf" ContentType="image/x-wmf"/>
  <Default Extension="emf" ContentType="image/x-emf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diagrams/layout2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diagrams/colors2.xml" ContentType="application/vnd.openxmlformats-officedocument.drawingml.diagramColor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1" r:id="rId4"/>
    <p:sldId id="258" r:id="rId5"/>
    <p:sldId id="261" r:id="rId6"/>
    <p:sldId id="268" r:id="rId7"/>
    <p:sldId id="265" r:id="rId8"/>
    <p:sldId id="272" r:id="rId9"/>
    <p:sldId id="278" r:id="rId10"/>
    <p:sldId id="274" r:id="rId11"/>
    <p:sldId id="260" r:id="rId12"/>
    <p:sldId id="275" r:id="rId13"/>
    <p:sldId id="276" r:id="rId14"/>
    <p:sldId id="262" r:id="rId15"/>
    <p:sldId id="277" r:id="rId16"/>
    <p:sldId id="263" r:id="rId17"/>
    <p:sldId id="273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712" autoAdjust="0"/>
  </p:normalViewPr>
  <p:slideViewPr>
    <p:cSldViewPr snapToGrid="0">
      <p:cViewPr varScale="1">
        <p:scale>
          <a:sx n="88" d="100"/>
          <a:sy n="88" d="100"/>
        </p:scale>
        <p:origin x="-504" y="-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18" y="1122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08996C-76FF-4AD1-ACB9-33A8E392677B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BA58FBF-31E3-47F8-90CC-58827A3DCE26}">
      <dgm:prSet phldrT="[文本]"/>
      <dgm:spPr/>
      <dgm:t>
        <a:bodyPr/>
        <a:lstStyle/>
        <a:p>
          <a:r>
            <a:rPr lang="zh-CN" altLang="en-US" smtClean="0"/>
            <a:t>个人技能</a:t>
          </a:r>
          <a:endParaRPr lang="zh-CN" altLang="en-US"/>
        </a:p>
      </dgm:t>
    </dgm:pt>
    <dgm:pt modelId="{4DBB0E5F-1385-4BDA-AA71-835D07205E80}" type="parTrans" cxnId="{376E487B-76ED-498E-AB3B-32F2A4504D9B}">
      <dgm:prSet/>
      <dgm:spPr/>
      <dgm:t>
        <a:bodyPr/>
        <a:lstStyle/>
        <a:p>
          <a:endParaRPr lang="zh-CN" altLang="en-US"/>
        </a:p>
      </dgm:t>
    </dgm:pt>
    <dgm:pt modelId="{A1A4F958-1750-41D4-AE8C-C5C313052ED3}" type="sibTrans" cxnId="{376E487B-76ED-498E-AB3B-32F2A4504D9B}">
      <dgm:prSet/>
      <dgm:spPr/>
      <dgm:t>
        <a:bodyPr/>
        <a:lstStyle/>
        <a:p>
          <a:endParaRPr lang="zh-CN" altLang="en-US"/>
        </a:p>
      </dgm:t>
    </dgm:pt>
    <dgm:pt modelId="{DF6AFD2D-948B-429B-94ED-35C1946B0455}">
      <dgm:prSet phldrT="[文本]"/>
      <dgm:spPr/>
      <dgm:t>
        <a:bodyPr/>
        <a:lstStyle/>
        <a:p>
          <a:r>
            <a:rPr lang="zh-CN" altLang="en-US" smtClean="0"/>
            <a:t>好好研读芯片手册，掌握芯片的基本架构</a:t>
          </a:r>
          <a:endParaRPr lang="zh-CN" altLang="en-US"/>
        </a:p>
      </dgm:t>
    </dgm:pt>
    <dgm:pt modelId="{9AB01923-7E14-4C32-B94B-6EB4F4FDB9D8}" type="parTrans" cxnId="{8C5B82A4-6374-48C4-BF71-63C159BCE6F6}">
      <dgm:prSet/>
      <dgm:spPr/>
      <dgm:t>
        <a:bodyPr/>
        <a:lstStyle/>
        <a:p>
          <a:endParaRPr lang="zh-CN" altLang="en-US"/>
        </a:p>
      </dgm:t>
    </dgm:pt>
    <dgm:pt modelId="{2344F08E-E2E0-42D7-B4F9-FC8D22114093}" type="sibTrans" cxnId="{8C5B82A4-6374-48C4-BF71-63C159BCE6F6}">
      <dgm:prSet/>
      <dgm:spPr/>
      <dgm:t>
        <a:bodyPr/>
        <a:lstStyle/>
        <a:p>
          <a:endParaRPr lang="zh-CN" altLang="en-US"/>
        </a:p>
      </dgm:t>
    </dgm:pt>
    <dgm:pt modelId="{EB2C09F9-D871-4D07-B39E-FA67B8778F34}">
      <dgm:prSet phldrT="[文本]"/>
      <dgm:spPr/>
      <dgm:t>
        <a:bodyPr/>
        <a:lstStyle/>
        <a:p>
          <a:r>
            <a:rPr lang="zh-CN" altLang="en-US" smtClean="0"/>
            <a:t>学习相关的内核知识</a:t>
          </a:r>
          <a:endParaRPr lang="zh-CN" altLang="en-US"/>
        </a:p>
      </dgm:t>
    </dgm:pt>
    <dgm:pt modelId="{086223EB-C978-431A-AC4A-266A87870BBD}" type="parTrans" cxnId="{6B73960A-3070-45DA-BF4D-E316C2C28939}">
      <dgm:prSet/>
      <dgm:spPr/>
      <dgm:t>
        <a:bodyPr/>
        <a:lstStyle/>
        <a:p>
          <a:endParaRPr lang="zh-CN" altLang="en-US"/>
        </a:p>
      </dgm:t>
    </dgm:pt>
    <dgm:pt modelId="{4D52771D-52F9-426D-B3D9-BF35B31743B7}" type="sibTrans" cxnId="{6B73960A-3070-45DA-BF4D-E316C2C28939}">
      <dgm:prSet/>
      <dgm:spPr/>
      <dgm:t>
        <a:bodyPr/>
        <a:lstStyle/>
        <a:p>
          <a:endParaRPr lang="zh-CN" altLang="en-US"/>
        </a:p>
      </dgm:t>
    </dgm:pt>
    <dgm:pt modelId="{AAC230FD-3FC1-49C9-8ECF-E4F947A38039}">
      <dgm:prSet phldrT="[文本]"/>
      <dgm:spPr/>
      <dgm:t>
        <a:bodyPr/>
        <a:lstStyle/>
        <a:p>
          <a:r>
            <a:rPr lang="zh-CN" altLang="en-US" smtClean="0"/>
            <a:t>部门工作</a:t>
          </a:r>
          <a:endParaRPr lang="zh-CN" altLang="en-US"/>
        </a:p>
      </dgm:t>
    </dgm:pt>
    <dgm:pt modelId="{11CD8373-5078-4E35-B3A2-4391DCB2A5FF}" type="parTrans" cxnId="{DCBD08B5-DFAC-4CAA-AE76-A9D6AD718DB5}">
      <dgm:prSet/>
      <dgm:spPr/>
      <dgm:t>
        <a:bodyPr/>
        <a:lstStyle/>
        <a:p>
          <a:endParaRPr lang="zh-CN" altLang="en-US"/>
        </a:p>
      </dgm:t>
    </dgm:pt>
    <dgm:pt modelId="{72716AE6-25DD-40BE-ABC3-0446B67FFB44}" type="sibTrans" cxnId="{DCBD08B5-DFAC-4CAA-AE76-A9D6AD718DB5}">
      <dgm:prSet/>
      <dgm:spPr/>
      <dgm:t>
        <a:bodyPr/>
        <a:lstStyle/>
        <a:p>
          <a:endParaRPr lang="zh-CN" altLang="en-US"/>
        </a:p>
      </dgm:t>
    </dgm:pt>
    <dgm:pt modelId="{A79DF34D-EDB9-4C98-981F-DE96365738F0}">
      <dgm:prSet phldrT="[文本]"/>
      <dgm:spPr/>
      <dgm:t>
        <a:bodyPr/>
        <a:lstStyle/>
        <a:p>
          <a:r>
            <a:rPr lang="zh-CN" altLang="en-US" smtClean="0"/>
            <a:t>将</a:t>
          </a:r>
          <a:r>
            <a:rPr lang="en-US" altLang="zh-CN" smtClean="0"/>
            <a:t>QoS</a:t>
          </a:r>
          <a:r>
            <a:rPr lang="zh-CN" altLang="en-US" smtClean="0"/>
            <a:t>和</a:t>
          </a:r>
          <a:r>
            <a:rPr lang="en-US" altLang="zh-CN" smtClean="0"/>
            <a:t>ACL</a:t>
          </a:r>
          <a:r>
            <a:rPr lang="zh-CN" altLang="en-US" smtClean="0"/>
            <a:t>的重构和移植工作做好，争取在架构性上的编码做的更好，让代码的可扩展性和可维护性更强</a:t>
          </a:r>
          <a:endParaRPr lang="zh-CN" altLang="en-US"/>
        </a:p>
      </dgm:t>
    </dgm:pt>
    <dgm:pt modelId="{0DFE7C3C-EA70-44D8-867C-F85CCE7E10EF}" type="parTrans" cxnId="{B0039D3D-E1D8-441F-84BB-6AE7DEB95375}">
      <dgm:prSet/>
      <dgm:spPr/>
      <dgm:t>
        <a:bodyPr/>
        <a:lstStyle/>
        <a:p>
          <a:endParaRPr lang="zh-CN" altLang="en-US"/>
        </a:p>
      </dgm:t>
    </dgm:pt>
    <dgm:pt modelId="{8C321518-02BB-492E-BC07-E641044120AC}" type="sibTrans" cxnId="{B0039D3D-E1D8-441F-84BB-6AE7DEB95375}">
      <dgm:prSet/>
      <dgm:spPr/>
      <dgm:t>
        <a:bodyPr/>
        <a:lstStyle/>
        <a:p>
          <a:endParaRPr lang="zh-CN" altLang="en-US"/>
        </a:p>
      </dgm:t>
    </dgm:pt>
    <dgm:pt modelId="{17797252-0BE5-4E7B-A5E7-AFE46D1B58DF}">
      <dgm:prSet phldrT="[文本]"/>
      <dgm:spPr/>
      <dgm:t>
        <a:bodyPr/>
        <a:lstStyle/>
        <a:p>
          <a:r>
            <a:rPr lang="zh-CN" altLang="en-US" smtClean="0"/>
            <a:t>价值观</a:t>
          </a:r>
          <a:endParaRPr lang="zh-CN" altLang="en-US"/>
        </a:p>
      </dgm:t>
    </dgm:pt>
    <dgm:pt modelId="{D9E5CAE7-DFCE-4651-91B8-06924DECB926}" type="parTrans" cxnId="{41A731E7-024D-43FA-B610-E88E7D59ADC5}">
      <dgm:prSet/>
      <dgm:spPr/>
      <dgm:t>
        <a:bodyPr/>
        <a:lstStyle/>
        <a:p>
          <a:endParaRPr lang="zh-CN" altLang="en-US"/>
        </a:p>
      </dgm:t>
    </dgm:pt>
    <dgm:pt modelId="{93CDC771-FCFE-40FD-B320-C902631B133A}" type="sibTrans" cxnId="{41A731E7-024D-43FA-B610-E88E7D59ADC5}">
      <dgm:prSet/>
      <dgm:spPr/>
      <dgm:t>
        <a:bodyPr/>
        <a:lstStyle/>
        <a:p>
          <a:endParaRPr lang="zh-CN" altLang="en-US"/>
        </a:p>
      </dgm:t>
    </dgm:pt>
    <dgm:pt modelId="{869E3ECE-B761-445F-8F68-AA8125F03EFE}">
      <dgm:prSet phldrT="[文本]"/>
      <dgm:spPr/>
      <dgm:t>
        <a:bodyPr/>
        <a:lstStyle/>
        <a:p>
          <a:r>
            <a:rPr lang="zh-CN" altLang="en-US" smtClean="0"/>
            <a:t>坚持对自己负责，对公司负责的理念，做好本职工作，实现共同成长</a:t>
          </a:r>
          <a:endParaRPr lang="zh-CN" altLang="en-US"/>
        </a:p>
      </dgm:t>
    </dgm:pt>
    <dgm:pt modelId="{B09B6C9B-6319-4B86-91C0-F9141AF0C1A1}" type="parTrans" cxnId="{55B63C9C-AB91-4BA6-9BDB-F531AFC86B35}">
      <dgm:prSet/>
      <dgm:spPr/>
      <dgm:t>
        <a:bodyPr/>
        <a:lstStyle/>
        <a:p>
          <a:endParaRPr lang="zh-CN" altLang="en-US"/>
        </a:p>
      </dgm:t>
    </dgm:pt>
    <dgm:pt modelId="{69FBB4CB-3D3E-43C8-AF3B-79F4BD9CCD18}" type="sibTrans" cxnId="{55B63C9C-AB91-4BA6-9BDB-F531AFC86B35}">
      <dgm:prSet/>
      <dgm:spPr/>
      <dgm:t>
        <a:bodyPr/>
        <a:lstStyle/>
        <a:p>
          <a:endParaRPr lang="zh-CN" altLang="en-US"/>
        </a:p>
      </dgm:t>
    </dgm:pt>
    <dgm:pt modelId="{6FE7891D-B339-46FE-919A-F019C108CCDA}">
      <dgm:prSet phldrT="[文本]"/>
      <dgm:spPr/>
      <dgm:t>
        <a:bodyPr/>
        <a:lstStyle/>
        <a:p>
          <a:r>
            <a:rPr lang="zh-CN" altLang="en-US" smtClean="0"/>
            <a:t>学习数学和英语，提高思维能力和语言能力</a:t>
          </a:r>
          <a:endParaRPr lang="zh-CN" altLang="en-US"/>
        </a:p>
      </dgm:t>
    </dgm:pt>
    <dgm:pt modelId="{2C94EFBE-B027-43C3-927E-9BD81DFEAA3E}" type="parTrans" cxnId="{8B6AF7F2-F6A5-4CBD-A077-F4BF891615D6}">
      <dgm:prSet/>
      <dgm:spPr/>
    </dgm:pt>
    <dgm:pt modelId="{75E57B9C-C51B-42A4-BB22-48A9657FF46E}" type="sibTrans" cxnId="{8B6AF7F2-F6A5-4CBD-A077-F4BF891615D6}">
      <dgm:prSet/>
      <dgm:spPr/>
    </dgm:pt>
    <dgm:pt modelId="{6F2EE557-2A2B-402A-9C67-234E1D32E04D}">
      <dgm:prSet phldrT="[文本]"/>
      <dgm:spPr/>
      <dgm:t>
        <a:bodyPr/>
        <a:lstStyle/>
        <a:p>
          <a:endParaRPr lang="zh-CN" altLang="en-US"/>
        </a:p>
      </dgm:t>
    </dgm:pt>
    <dgm:pt modelId="{95C4E03D-BE38-4F5C-B6C8-EB466C58E3C9}" type="parTrans" cxnId="{A3D41709-0A4B-423A-9187-EBD3B25DEA2E}">
      <dgm:prSet/>
      <dgm:spPr/>
    </dgm:pt>
    <dgm:pt modelId="{1E3DCAAE-D9A7-4529-9714-5B88EB8E0FCA}" type="sibTrans" cxnId="{A3D41709-0A4B-423A-9187-EBD3B25DEA2E}">
      <dgm:prSet/>
      <dgm:spPr/>
    </dgm:pt>
    <dgm:pt modelId="{9352163B-9694-4FA7-9F4D-FF1087CF0553}" type="pres">
      <dgm:prSet presAssocID="{B508996C-76FF-4AD1-ACB9-33A8E392677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4CC45461-62D6-4C73-B41E-DCEDBDF9F036}" type="pres">
      <dgm:prSet presAssocID="{8BA58FBF-31E3-47F8-90CC-58827A3DCE26}" presName="linNode" presStyleCnt="0"/>
      <dgm:spPr/>
    </dgm:pt>
    <dgm:pt modelId="{50C8606A-E697-433F-98DB-D904437B4D86}" type="pres">
      <dgm:prSet presAssocID="{8BA58FBF-31E3-47F8-90CC-58827A3DCE26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728040B-A091-4DD9-AA06-C3CB4CEB8EE8}" type="pres">
      <dgm:prSet presAssocID="{8BA58FBF-31E3-47F8-90CC-58827A3DCE26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8ACA77D-65C0-4FA8-BDAB-D649AD76BA2C}" type="pres">
      <dgm:prSet presAssocID="{A1A4F958-1750-41D4-AE8C-C5C313052ED3}" presName="sp" presStyleCnt="0"/>
      <dgm:spPr/>
    </dgm:pt>
    <dgm:pt modelId="{A63B97D7-1731-44A8-AA97-9197B3587E1F}" type="pres">
      <dgm:prSet presAssocID="{AAC230FD-3FC1-49C9-8ECF-E4F947A38039}" presName="linNode" presStyleCnt="0"/>
      <dgm:spPr/>
    </dgm:pt>
    <dgm:pt modelId="{42595705-5FD0-4AA9-BAD0-6DD8E30CD0C8}" type="pres">
      <dgm:prSet presAssocID="{AAC230FD-3FC1-49C9-8ECF-E4F947A38039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A82A80-B476-4A0F-A64F-3276C9117552}" type="pres">
      <dgm:prSet presAssocID="{AAC230FD-3FC1-49C9-8ECF-E4F947A38039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7D14A2E-9586-46AC-9884-775C1E267649}" type="pres">
      <dgm:prSet presAssocID="{72716AE6-25DD-40BE-ABC3-0446B67FFB44}" presName="sp" presStyleCnt="0"/>
      <dgm:spPr/>
    </dgm:pt>
    <dgm:pt modelId="{FFF2DB59-22E4-4FE5-A18F-C13917B47A33}" type="pres">
      <dgm:prSet presAssocID="{17797252-0BE5-4E7B-A5E7-AFE46D1B58DF}" presName="linNode" presStyleCnt="0"/>
      <dgm:spPr/>
    </dgm:pt>
    <dgm:pt modelId="{62338B6C-F0AC-4B85-8DFA-FFF736D5D8D4}" type="pres">
      <dgm:prSet presAssocID="{17797252-0BE5-4E7B-A5E7-AFE46D1B58DF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40F84A3-C910-4D6D-AEB4-EEE83DB29D1B}" type="pres">
      <dgm:prSet presAssocID="{17797252-0BE5-4E7B-A5E7-AFE46D1B58DF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7AE7331-BFD1-4E6A-8994-B99DD382EE85}" type="presOf" srcId="{EB2C09F9-D871-4D07-B39E-FA67B8778F34}" destId="{2728040B-A091-4DD9-AA06-C3CB4CEB8EE8}" srcOrd="0" destOrd="1" presId="urn:microsoft.com/office/officeart/2005/8/layout/vList5"/>
    <dgm:cxn modelId="{6B73960A-3070-45DA-BF4D-E316C2C28939}" srcId="{8BA58FBF-31E3-47F8-90CC-58827A3DCE26}" destId="{EB2C09F9-D871-4D07-B39E-FA67B8778F34}" srcOrd="1" destOrd="0" parTransId="{086223EB-C978-431A-AC4A-266A87870BBD}" sibTransId="{4D52771D-52F9-426D-B3D9-BF35B31743B7}"/>
    <dgm:cxn modelId="{D28FD7F3-6508-4BBE-8597-37556F08D97E}" type="presOf" srcId="{AAC230FD-3FC1-49C9-8ECF-E4F947A38039}" destId="{42595705-5FD0-4AA9-BAD0-6DD8E30CD0C8}" srcOrd="0" destOrd="0" presId="urn:microsoft.com/office/officeart/2005/8/layout/vList5"/>
    <dgm:cxn modelId="{EF27E66D-DA24-4738-8B0F-A5109BB373D8}" type="presOf" srcId="{6F2EE557-2A2B-402A-9C67-234E1D32E04D}" destId="{D4A82A80-B476-4A0F-A64F-3276C9117552}" srcOrd="0" destOrd="1" presId="urn:microsoft.com/office/officeart/2005/8/layout/vList5"/>
    <dgm:cxn modelId="{DCBD08B5-DFAC-4CAA-AE76-A9D6AD718DB5}" srcId="{B508996C-76FF-4AD1-ACB9-33A8E392677B}" destId="{AAC230FD-3FC1-49C9-8ECF-E4F947A38039}" srcOrd="1" destOrd="0" parTransId="{11CD8373-5078-4E35-B3A2-4391DCB2A5FF}" sibTransId="{72716AE6-25DD-40BE-ABC3-0446B67FFB44}"/>
    <dgm:cxn modelId="{51A2CE09-72E6-4A32-84EA-F094AD60304F}" type="presOf" srcId="{A79DF34D-EDB9-4C98-981F-DE96365738F0}" destId="{D4A82A80-B476-4A0F-A64F-3276C9117552}" srcOrd="0" destOrd="0" presId="urn:microsoft.com/office/officeart/2005/8/layout/vList5"/>
    <dgm:cxn modelId="{D18E76BB-5158-4805-B831-A71530FB0284}" type="presOf" srcId="{6FE7891D-B339-46FE-919A-F019C108CCDA}" destId="{2728040B-A091-4DD9-AA06-C3CB4CEB8EE8}" srcOrd="0" destOrd="2" presId="urn:microsoft.com/office/officeart/2005/8/layout/vList5"/>
    <dgm:cxn modelId="{41A731E7-024D-43FA-B610-E88E7D59ADC5}" srcId="{B508996C-76FF-4AD1-ACB9-33A8E392677B}" destId="{17797252-0BE5-4E7B-A5E7-AFE46D1B58DF}" srcOrd="2" destOrd="0" parTransId="{D9E5CAE7-DFCE-4651-91B8-06924DECB926}" sibTransId="{93CDC771-FCFE-40FD-B320-C902631B133A}"/>
    <dgm:cxn modelId="{8C5B82A4-6374-48C4-BF71-63C159BCE6F6}" srcId="{8BA58FBF-31E3-47F8-90CC-58827A3DCE26}" destId="{DF6AFD2D-948B-429B-94ED-35C1946B0455}" srcOrd="0" destOrd="0" parTransId="{9AB01923-7E14-4C32-B94B-6EB4F4FDB9D8}" sibTransId="{2344F08E-E2E0-42D7-B4F9-FC8D22114093}"/>
    <dgm:cxn modelId="{376E487B-76ED-498E-AB3B-32F2A4504D9B}" srcId="{B508996C-76FF-4AD1-ACB9-33A8E392677B}" destId="{8BA58FBF-31E3-47F8-90CC-58827A3DCE26}" srcOrd="0" destOrd="0" parTransId="{4DBB0E5F-1385-4BDA-AA71-835D07205E80}" sibTransId="{A1A4F958-1750-41D4-AE8C-C5C313052ED3}"/>
    <dgm:cxn modelId="{787B4024-B2C6-4A88-A666-0C7F39DCFC04}" type="presOf" srcId="{DF6AFD2D-948B-429B-94ED-35C1946B0455}" destId="{2728040B-A091-4DD9-AA06-C3CB4CEB8EE8}" srcOrd="0" destOrd="0" presId="urn:microsoft.com/office/officeart/2005/8/layout/vList5"/>
    <dgm:cxn modelId="{F0B753A8-FE4F-4093-81E2-B13FC0F6731B}" type="presOf" srcId="{17797252-0BE5-4E7B-A5E7-AFE46D1B58DF}" destId="{62338B6C-F0AC-4B85-8DFA-FFF736D5D8D4}" srcOrd="0" destOrd="0" presId="urn:microsoft.com/office/officeart/2005/8/layout/vList5"/>
    <dgm:cxn modelId="{55B63C9C-AB91-4BA6-9BDB-F531AFC86B35}" srcId="{17797252-0BE5-4E7B-A5E7-AFE46D1B58DF}" destId="{869E3ECE-B761-445F-8F68-AA8125F03EFE}" srcOrd="0" destOrd="0" parTransId="{B09B6C9B-6319-4B86-91C0-F9141AF0C1A1}" sibTransId="{69FBB4CB-3D3E-43C8-AF3B-79F4BD9CCD18}"/>
    <dgm:cxn modelId="{A3D41709-0A4B-423A-9187-EBD3B25DEA2E}" srcId="{AAC230FD-3FC1-49C9-8ECF-E4F947A38039}" destId="{6F2EE557-2A2B-402A-9C67-234E1D32E04D}" srcOrd="1" destOrd="0" parTransId="{95C4E03D-BE38-4F5C-B6C8-EB466C58E3C9}" sibTransId="{1E3DCAAE-D9A7-4529-9714-5B88EB8E0FCA}"/>
    <dgm:cxn modelId="{000F1CAC-B226-4A9E-92ED-646005B3CE93}" type="presOf" srcId="{8BA58FBF-31E3-47F8-90CC-58827A3DCE26}" destId="{50C8606A-E697-433F-98DB-D904437B4D86}" srcOrd="0" destOrd="0" presId="urn:microsoft.com/office/officeart/2005/8/layout/vList5"/>
    <dgm:cxn modelId="{B0039D3D-E1D8-441F-84BB-6AE7DEB95375}" srcId="{AAC230FD-3FC1-49C9-8ECF-E4F947A38039}" destId="{A79DF34D-EDB9-4C98-981F-DE96365738F0}" srcOrd="0" destOrd="0" parTransId="{0DFE7C3C-EA70-44D8-867C-F85CCE7E10EF}" sibTransId="{8C321518-02BB-492E-BC07-E641044120AC}"/>
    <dgm:cxn modelId="{8B6AF7F2-F6A5-4CBD-A077-F4BF891615D6}" srcId="{8BA58FBF-31E3-47F8-90CC-58827A3DCE26}" destId="{6FE7891D-B339-46FE-919A-F019C108CCDA}" srcOrd="2" destOrd="0" parTransId="{2C94EFBE-B027-43C3-927E-9BD81DFEAA3E}" sibTransId="{75E57B9C-C51B-42A4-BB22-48A9657FF46E}"/>
    <dgm:cxn modelId="{365CBD39-A391-4794-B237-C9AB7731A525}" type="presOf" srcId="{869E3ECE-B761-445F-8F68-AA8125F03EFE}" destId="{540F84A3-C910-4D6D-AEB4-EEE83DB29D1B}" srcOrd="0" destOrd="0" presId="urn:microsoft.com/office/officeart/2005/8/layout/vList5"/>
    <dgm:cxn modelId="{69222153-19C5-4448-B0C4-0C18A081208F}" type="presOf" srcId="{B508996C-76FF-4AD1-ACB9-33A8E392677B}" destId="{9352163B-9694-4FA7-9F4D-FF1087CF0553}" srcOrd="0" destOrd="0" presId="urn:microsoft.com/office/officeart/2005/8/layout/vList5"/>
    <dgm:cxn modelId="{21CE9E04-CFEA-478C-9160-8AA18A5554F0}" type="presParOf" srcId="{9352163B-9694-4FA7-9F4D-FF1087CF0553}" destId="{4CC45461-62D6-4C73-B41E-DCEDBDF9F036}" srcOrd="0" destOrd="0" presId="urn:microsoft.com/office/officeart/2005/8/layout/vList5"/>
    <dgm:cxn modelId="{8778D4F8-5309-4EB5-B3A4-02DFCC92F117}" type="presParOf" srcId="{4CC45461-62D6-4C73-B41E-DCEDBDF9F036}" destId="{50C8606A-E697-433F-98DB-D904437B4D86}" srcOrd="0" destOrd="0" presId="urn:microsoft.com/office/officeart/2005/8/layout/vList5"/>
    <dgm:cxn modelId="{514EF399-EB32-49DA-BBF3-3A7A0D1B5E10}" type="presParOf" srcId="{4CC45461-62D6-4C73-B41E-DCEDBDF9F036}" destId="{2728040B-A091-4DD9-AA06-C3CB4CEB8EE8}" srcOrd="1" destOrd="0" presId="urn:microsoft.com/office/officeart/2005/8/layout/vList5"/>
    <dgm:cxn modelId="{75C6316A-CC0D-429D-A0FF-A1A9B618B6E6}" type="presParOf" srcId="{9352163B-9694-4FA7-9F4D-FF1087CF0553}" destId="{98ACA77D-65C0-4FA8-BDAB-D649AD76BA2C}" srcOrd="1" destOrd="0" presId="urn:microsoft.com/office/officeart/2005/8/layout/vList5"/>
    <dgm:cxn modelId="{33F1A5EF-4EA5-4E00-96FD-F5D2CC2B3357}" type="presParOf" srcId="{9352163B-9694-4FA7-9F4D-FF1087CF0553}" destId="{A63B97D7-1731-44A8-AA97-9197B3587E1F}" srcOrd="2" destOrd="0" presId="urn:microsoft.com/office/officeart/2005/8/layout/vList5"/>
    <dgm:cxn modelId="{7154F81D-4C43-4917-8AD0-50B9538BD921}" type="presParOf" srcId="{A63B97D7-1731-44A8-AA97-9197B3587E1F}" destId="{42595705-5FD0-4AA9-BAD0-6DD8E30CD0C8}" srcOrd="0" destOrd="0" presId="urn:microsoft.com/office/officeart/2005/8/layout/vList5"/>
    <dgm:cxn modelId="{E70228DA-D8F2-40F0-BB17-6C7ACAB60B9B}" type="presParOf" srcId="{A63B97D7-1731-44A8-AA97-9197B3587E1F}" destId="{D4A82A80-B476-4A0F-A64F-3276C9117552}" srcOrd="1" destOrd="0" presId="urn:microsoft.com/office/officeart/2005/8/layout/vList5"/>
    <dgm:cxn modelId="{F1D6CEBC-E849-4227-A2A1-CACA8A6FCBFF}" type="presParOf" srcId="{9352163B-9694-4FA7-9F4D-FF1087CF0553}" destId="{F7D14A2E-9586-46AC-9884-775C1E267649}" srcOrd="3" destOrd="0" presId="urn:microsoft.com/office/officeart/2005/8/layout/vList5"/>
    <dgm:cxn modelId="{4EBBBACB-ECAC-40EF-ACE5-D9897F180F1E}" type="presParOf" srcId="{9352163B-9694-4FA7-9F4D-FF1087CF0553}" destId="{FFF2DB59-22E4-4FE5-A18F-C13917B47A33}" srcOrd="4" destOrd="0" presId="urn:microsoft.com/office/officeart/2005/8/layout/vList5"/>
    <dgm:cxn modelId="{D9FCF60D-6531-433D-9D56-64F11D45484D}" type="presParOf" srcId="{FFF2DB59-22E4-4FE5-A18F-C13917B47A33}" destId="{62338B6C-F0AC-4B85-8DFA-FFF736D5D8D4}" srcOrd="0" destOrd="0" presId="urn:microsoft.com/office/officeart/2005/8/layout/vList5"/>
    <dgm:cxn modelId="{A05F27BB-59AD-405A-9464-18A8405C416A}" type="presParOf" srcId="{FFF2DB59-22E4-4FE5-A18F-C13917B47A33}" destId="{540F84A3-C910-4D6D-AEB4-EEE83DB29D1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775B42-D179-469C-A13E-1AEA6DFA3459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1F1442C-7540-4490-8D52-E075BDE3BC87}">
      <dgm:prSet custT="1"/>
      <dgm:spPr/>
      <dgm:t>
        <a:bodyPr/>
        <a:lstStyle/>
        <a:p>
          <a:pPr rtl="0"/>
          <a:r>
            <a:rPr lang="zh-CN" altLang="en-US" sz="1600" smtClean="0"/>
            <a:t>首先要做好本职工作，学习并掌握工作相关的知识，做出一定的工作成果</a:t>
          </a:r>
          <a:endParaRPr lang="en-US" sz="1600"/>
        </a:p>
      </dgm:t>
    </dgm:pt>
    <dgm:pt modelId="{E935A0E3-E400-40E2-8E65-16E593215D38}" type="parTrans" cxnId="{7E6BDDD7-2782-4FAC-B1CD-C8EDC406CEB9}">
      <dgm:prSet/>
      <dgm:spPr/>
      <dgm:t>
        <a:bodyPr/>
        <a:lstStyle/>
        <a:p>
          <a:endParaRPr lang="zh-CN" altLang="en-US"/>
        </a:p>
      </dgm:t>
    </dgm:pt>
    <dgm:pt modelId="{FF704CF2-8756-4203-B937-6E9DA0BBFF6F}" type="sibTrans" cxnId="{7E6BDDD7-2782-4FAC-B1CD-C8EDC406CEB9}">
      <dgm:prSet/>
      <dgm:spPr/>
      <dgm:t>
        <a:bodyPr/>
        <a:lstStyle/>
        <a:p>
          <a:endParaRPr lang="zh-CN" altLang="en-US"/>
        </a:p>
      </dgm:t>
    </dgm:pt>
    <dgm:pt modelId="{AF71F56D-3291-45D8-89EF-E727E7446A95}">
      <dgm:prSet custT="1"/>
      <dgm:spPr/>
      <dgm:t>
        <a:bodyPr/>
        <a:lstStyle/>
        <a:p>
          <a:pPr rtl="0"/>
          <a:r>
            <a:rPr lang="zh-CN" altLang="en-US" sz="1600" smtClean="0"/>
            <a:t>不断地学习自己需要的各方面知识，积累自己的力量</a:t>
          </a:r>
          <a:endParaRPr lang="en-US" sz="1600"/>
        </a:p>
      </dgm:t>
    </dgm:pt>
    <dgm:pt modelId="{CA5387FA-CB0F-48D6-9730-C62C35CD080C}" type="parTrans" cxnId="{BE0CF879-A458-445C-B8C0-32B2E6F39FDC}">
      <dgm:prSet/>
      <dgm:spPr/>
      <dgm:t>
        <a:bodyPr/>
        <a:lstStyle/>
        <a:p>
          <a:endParaRPr lang="zh-CN" altLang="en-US"/>
        </a:p>
      </dgm:t>
    </dgm:pt>
    <dgm:pt modelId="{C584163C-28D3-4CE8-87AF-4ACCC6D49897}" type="sibTrans" cxnId="{BE0CF879-A458-445C-B8C0-32B2E6F39FDC}">
      <dgm:prSet/>
      <dgm:spPr/>
      <dgm:t>
        <a:bodyPr/>
        <a:lstStyle/>
        <a:p>
          <a:endParaRPr lang="zh-CN" altLang="en-US"/>
        </a:p>
      </dgm:t>
    </dgm:pt>
    <dgm:pt modelId="{D45E0DE9-925C-40A9-80D8-5A7A9DDEF2CD}">
      <dgm:prSet custT="1"/>
      <dgm:spPr/>
      <dgm:t>
        <a:bodyPr/>
        <a:lstStyle/>
        <a:p>
          <a:pPr rtl="0"/>
          <a:r>
            <a:rPr lang="zh-CN" altLang="en-US" sz="1600" smtClean="0"/>
            <a:t>成为在架构上和细节上都能独当一面的技术专家</a:t>
          </a:r>
          <a:endParaRPr lang="zh-CN" altLang="en-US" sz="1600"/>
        </a:p>
      </dgm:t>
    </dgm:pt>
    <dgm:pt modelId="{901102E0-59CD-4FD9-9126-64CCC7273023}" type="parTrans" cxnId="{2428B524-9A0C-48E0-8A59-F214A7B4C0D8}">
      <dgm:prSet/>
      <dgm:spPr/>
      <dgm:t>
        <a:bodyPr/>
        <a:lstStyle/>
        <a:p>
          <a:endParaRPr lang="zh-CN" altLang="en-US"/>
        </a:p>
      </dgm:t>
    </dgm:pt>
    <dgm:pt modelId="{981556C4-7E1E-4FE1-966A-296024D1E953}" type="sibTrans" cxnId="{2428B524-9A0C-48E0-8A59-F214A7B4C0D8}">
      <dgm:prSet/>
      <dgm:spPr/>
      <dgm:t>
        <a:bodyPr/>
        <a:lstStyle/>
        <a:p>
          <a:endParaRPr lang="zh-CN" altLang="en-US"/>
        </a:p>
      </dgm:t>
    </dgm:pt>
    <dgm:pt modelId="{4FAF1581-1019-4FBF-B860-0421CAB81E7C}" type="pres">
      <dgm:prSet presAssocID="{B4775B42-D179-469C-A13E-1AEA6DFA3459}" presName="arrowDiagram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FBDC5E7D-85E0-4E08-AAA3-DD0104A6B2EA}" type="pres">
      <dgm:prSet presAssocID="{B4775B42-D179-469C-A13E-1AEA6DFA3459}" presName="arrow" presStyleLbl="bgShp" presStyleIdx="0" presStyleCnt="1" custAng="21415957" custLinFactNeighborX="-21238" custLinFactNeighborY="-4422"/>
      <dgm:spPr/>
    </dgm:pt>
    <dgm:pt modelId="{49CF72B2-6B15-4772-A2A8-84BEB4447DE0}" type="pres">
      <dgm:prSet presAssocID="{B4775B42-D179-469C-A13E-1AEA6DFA3459}" presName="arrowDiagram3" presStyleCnt="0"/>
      <dgm:spPr/>
    </dgm:pt>
    <dgm:pt modelId="{F322B7AF-B544-48AB-BBC4-DDF668B7C7A5}" type="pres">
      <dgm:prSet presAssocID="{31F1442C-7540-4490-8D52-E075BDE3BC87}" presName="bullet3a" presStyleLbl="node1" presStyleIdx="0" presStyleCnt="3" custLinFactX="-200000" custLinFactY="-11898" custLinFactNeighborX="-258781" custLinFactNeighborY="-100000"/>
      <dgm:spPr/>
    </dgm:pt>
    <dgm:pt modelId="{6EFA28D6-F885-4878-8579-CDE58C786930}" type="pres">
      <dgm:prSet presAssocID="{31F1442C-7540-4490-8D52-E075BDE3BC87}" presName="textBox3a" presStyleLbl="revTx" presStyleIdx="0" presStyleCnt="3" custLinFactNeighborX="-51194" custLinFactNeighborY="-1288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BB1CB9-4293-40B3-A992-C4C8C141914A}" type="pres">
      <dgm:prSet presAssocID="{AF71F56D-3291-45D8-89EF-E727E7446A95}" presName="bullet3b" presStyleLbl="node1" presStyleIdx="1" presStyleCnt="3" custLinFactX="-51657" custLinFactNeighborX="-100000" custLinFactNeighborY="-12380"/>
      <dgm:spPr/>
    </dgm:pt>
    <dgm:pt modelId="{0E124B2F-FE82-409C-9467-D16E0BEA4FB2}" type="pres">
      <dgm:prSet presAssocID="{AF71F56D-3291-45D8-89EF-E727E7446A95}" presName="textBox3b" presStyleLbl="revTx" presStyleIdx="1" presStyleCnt="3" custLinFactNeighborX="-35154" custLinFactNeighborY="213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74B365A-F25D-466F-A6F9-F2597947FF58}" type="pres">
      <dgm:prSet presAssocID="{D45E0DE9-925C-40A9-80D8-5A7A9DDEF2CD}" presName="bullet3c" presStyleLbl="node1" presStyleIdx="2" presStyleCnt="3"/>
      <dgm:spPr/>
    </dgm:pt>
    <dgm:pt modelId="{B871E240-E561-4FFE-9D61-B2696173690C}" type="pres">
      <dgm:prSet presAssocID="{D45E0DE9-925C-40A9-80D8-5A7A9DDEF2CD}" presName="textBox3c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08C718D-6DEA-47E9-986F-1294704EBC66}" type="presOf" srcId="{AF71F56D-3291-45D8-89EF-E727E7446A95}" destId="{0E124B2F-FE82-409C-9467-D16E0BEA4FB2}" srcOrd="0" destOrd="0" presId="urn:microsoft.com/office/officeart/2005/8/layout/arrow2"/>
    <dgm:cxn modelId="{2428B524-9A0C-48E0-8A59-F214A7B4C0D8}" srcId="{B4775B42-D179-469C-A13E-1AEA6DFA3459}" destId="{D45E0DE9-925C-40A9-80D8-5A7A9DDEF2CD}" srcOrd="2" destOrd="0" parTransId="{901102E0-59CD-4FD9-9126-64CCC7273023}" sibTransId="{981556C4-7E1E-4FE1-966A-296024D1E953}"/>
    <dgm:cxn modelId="{FC7D2178-2B62-4927-931B-3308EF51510E}" type="presOf" srcId="{B4775B42-D179-469C-A13E-1AEA6DFA3459}" destId="{4FAF1581-1019-4FBF-B860-0421CAB81E7C}" srcOrd="0" destOrd="0" presId="urn:microsoft.com/office/officeart/2005/8/layout/arrow2"/>
    <dgm:cxn modelId="{BE0CF879-A458-445C-B8C0-32B2E6F39FDC}" srcId="{B4775B42-D179-469C-A13E-1AEA6DFA3459}" destId="{AF71F56D-3291-45D8-89EF-E727E7446A95}" srcOrd="1" destOrd="0" parTransId="{CA5387FA-CB0F-48D6-9730-C62C35CD080C}" sibTransId="{C584163C-28D3-4CE8-87AF-4ACCC6D49897}"/>
    <dgm:cxn modelId="{8CF22484-C3D4-420A-8C78-72591810E7ED}" type="presOf" srcId="{D45E0DE9-925C-40A9-80D8-5A7A9DDEF2CD}" destId="{B871E240-E561-4FFE-9D61-B2696173690C}" srcOrd="0" destOrd="0" presId="urn:microsoft.com/office/officeart/2005/8/layout/arrow2"/>
    <dgm:cxn modelId="{A0864356-EFAA-4A32-B975-E572501EE4AB}" type="presOf" srcId="{31F1442C-7540-4490-8D52-E075BDE3BC87}" destId="{6EFA28D6-F885-4878-8579-CDE58C786930}" srcOrd="0" destOrd="0" presId="urn:microsoft.com/office/officeart/2005/8/layout/arrow2"/>
    <dgm:cxn modelId="{7E6BDDD7-2782-4FAC-B1CD-C8EDC406CEB9}" srcId="{B4775B42-D179-469C-A13E-1AEA6DFA3459}" destId="{31F1442C-7540-4490-8D52-E075BDE3BC87}" srcOrd="0" destOrd="0" parTransId="{E935A0E3-E400-40E2-8E65-16E593215D38}" sibTransId="{FF704CF2-8756-4203-B937-6E9DA0BBFF6F}"/>
    <dgm:cxn modelId="{7DD7F9BF-6057-4A37-A72D-98AF1AE53B7A}" type="presParOf" srcId="{4FAF1581-1019-4FBF-B860-0421CAB81E7C}" destId="{FBDC5E7D-85E0-4E08-AAA3-DD0104A6B2EA}" srcOrd="0" destOrd="0" presId="urn:microsoft.com/office/officeart/2005/8/layout/arrow2"/>
    <dgm:cxn modelId="{C53853A8-D460-45AD-A989-38D25220C526}" type="presParOf" srcId="{4FAF1581-1019-4FBF-B860-0421CAB81E7C}" destId="{49CF72B2-6B15-4772-A2A8-84BEB4447DE0}" srcOrd="1" destOrd="0" presId="urn:microsoft.com/office/officeart/2005/8/layout/arrow2"/>
    <dgm:cxn modelId="{266C5108-E800-4140-87E5-B4866D5776D4}" type="presParOf" srcId="{49CF72B2-6B15-4772-A2A8-84BEB4447DE0}" destId="{F322B7AF-B544-48AB-BBC4-DDF668B7C7A5}" srcOrd="0" destOrd="0" presId="urn:microsoft.com/office/officeart/2005/8/layout/arrow2"/>
    <dgm:cxn modelId="{60D02AAD-A73D-4686-B26E-2A4CA0A7DE77}" type="presParOf" srcId="{49CF72B2-6B15-4772-A2A8-84BEB4447DE0}" destId="{6EFA28D6-F885-4878-8579-CDE58C786930}" srcOrd="1" destOrd="0" presId="urn:microsoft.com/office/officeart/2005/8/layout/arrow2"/>
    <dgm:cxn modelId="{C12FE70A-6945-48CD-9907-734AB236ED13}" type="presParOf" srcId="{49CF72B2-6B15-4772-A2A8-84BEB4447DE0}" destId="{21BB1CB9-4293-40B3-A992-C4C8C141914A}" srcOrd="2" destOrd="0" presId="urn:microsoft.com/office/officeart/2005/8/layout/arrow2"/>
    <dgm:cxn modelId="{B8E3F5A6-4F23-4A25-904E-38939D2CA23A}" type="presParOf" srcId="{49CF72B2-6B15-4772-A2A8-84BEB4447DE0}" destId="{0E124B2F-FE82-409C-9467-D16E0BEA4FB2}" srcOrd="3" destOrd="0" presId="urn:microsoft.com/office/officeart/2005/8/layout/arrow2"/>
    <dgm:cxn modelId="{AA87B33D-AE5D-4E68-8BA5-A1D7161673A7}" type="presParOf" srcId="{49CF72B2-6B15-4772-A2A8-84BEB4447DE0}" destId="{174B365A-F25D-466F-A6F9-F2597947FF58}" srcOrd="4" destOrd="0" presId="urn:microsoft.com/office/officeart/2005/8/layout/arrow2"/>
    <dgm:cxn modelId="{2A0E4EA4-34CF-4C95-B686-33FFAC40323A}" type="presParOf" srcId="{49CF72B2-6B15-4772-A2A8-84BEB4447DE0}" destId="{B871E240-E561-4FFE-9D61-B2696173690C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2728040B-A091-4DD9-AA06-C3CB4CEB8EE8}">
      <dsp:nvSpPr>
        <dsp:cNvPr id="0" name=""/>
        <dsp:cNvSpPr/>
      </dsp:nvSpPr>
      <dsp:spPr>
        <a:xfrm rot="5400000">
          <a:off x="5575512" y="-2242384"/>
          <a:ext cx="973918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smtClean="0"/>
            <a:t>好好研读芯片手册，掌握芯片的基本架构</a:t>
          </a:r>
          <a:endParaRPr lang="zh-CN" alt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smtClean="0"/>
            <a:t>学习相关的内核知识</a:t>
          </a:r>
          <a:endParaRPr lang="zh-CN" alt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smtClean="0"/>
            <a:t>学习数学和英语，提高思维能力和语言能力</a:t>
          </a:r>
          <a:endParaRPr lang="zh-CN" altLang="en-US" sz="1600" kern="1200"/>
        </a:p>
      </dsp:txBody>
      <dsp:txXfrm rot="5400000">
        <a:off x="5575512" y="-2242384"/>
        <a:ext cx="973918" cy="5705856"/>
      </dsp:txXfrm>
    </dsp:sp>
    <dsp:sp modelId="{50C8606A-E697-433F-98DB-D904437B4D86}">
      <dsp:nvSpPr>
        <dsp:cNvPr id="0" name=""/>
        <dsp:cNvSpPr/>
      </dsp:nvSpPr>
      <dsp:spPr>
        <a:xfrm>
          <a:off x="0" y="1844"/>
          <a:ext cx="3209544" cy="12173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99060" rIns="198120" bIns="99060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200" kern="1200" smtClean="0"/>
            <a:t>个人技能</a:t>
          </a:r>
          <a:endParaRPr lang="zh-CN" altLang="en-US" sz="5200" kern="1200"/>
        </a:p>
      </dsp:txBody>
      <dsp:txXfrm>
        <a:off x="0" y="1844"/>
        <a:ext cx="3209544" cy="1217397"/>
      </dsp:txXfrm>
    </dsp:sp>
    <dsp:sp modelId="{D4A82A80-B476-4A0F-A64F-3276C9117552}">
      <dsp:nvSpPr>
        <dsp:cNvPr id="0" name=""/>
        <dsp:cNvSpPr/>
      </dsp:nvSpPr>
      <dsp:spPr>
        <a:xfrm rot="5400000">
          <a:off x="5575512" y="-964117"/>
          <a:ext cx="973918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smtClean="0"/>
            <a:t>将</a:t>
          </a:r>
          <a:r>
            <a:rPr lang="en-US" altLang="zh-CN" sz="1600" kern="1200" smtClean="0"/>
            <a:t>QoS</a:t>
          </a:r>
          <a:r>
            <a:rPr lang="zh-CN" altLang="en-US" sz="1600" kern="1200" smtClean="0"/>
            <a:t>和</a:t>
          </a:r>
          <a:r>
            <a:rPr lang="en-US" altLang="zh-CN" sz="1600" kern="1200" smtClean="0"/>
            <a:t>ACL</a:t>
          </a:r>
          <a:r>
            <a:rPr lang="zh-CN" altLang="en-US" sz="1600" kern="1200" smtClean="0"/>
            <a:t>的重构和移植工作做好，争取在架构性上的编码做的更好，让代码的可扩展性和可维护性更强</a:t>
          </a:r>
          <a:endParaRPr lang="zh-CN" alt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1600" kern="1200"/>
        </a:p>
      </dsp:txBody>
      <dsp:txXfrm rot="5400000">
        <a:off x="5575512" y="-964117"/>
        <a:ext cx="973918" cy="5705856"/>
      </dsp:txXfrm>
    </dsp:sp>
    <dsp:sp modelId="{42595705-5FD0-4AA9-BAD0-6DD8E30CD0C8}">
      <dsp:nvSpPr>
        <dsp:cNvPr id="0" name=""/>
        <dsp:cNvSpPr/>
      </dsp:nvSpPr>
      <dsp:spPr>
        <a:xfrm>
          <a:off x="0" y="1280112"/>
          <a:ext cx="3209544" cy="12173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99060" rIns="198120" bIns="99060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200" kern="1200" smtClean="0"/>
            <a:t>部门工作</a:t>
          </a:r>
          <a:endParaRPr lang="zh-CN" altLang="en-US" sz="5200" kern="1200"/>
        </a:p>
      </dsp:txBody>
      <dsp:txXfrm>
        <a:off x="0" y="1280112"/>
        <a:ext cx="3209544" cy="1217397"/>
      </dsp:txXfrm>
    </dsp:sp>
    <dsp:sp modelId="{540F84A3-C910-4D6D-AEB4-EEE83DB29D1B}">
      <dsp:nvSpPr>
        <dsp:cNvPr id="0" name=""/>
        <dsp:cNvSpPr/>
      </dsp:nvSpPr>
      <dsp:spPr>
        <a:xfrm rot="5400000">
          <a:off x="5575512" y="314150"/>
          <a:ext cx="973918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smtClean="0"/>
            <a:t>坚持对自己负责，对公司负责的理念，做好本职工作，实现共同成长</a:t>
          </a:r>
          <a:endParaRPr lang="zh-CN" altLang="en-US" sz="1600" kern="1200"/>
        </a:p>
      </dsp:txBody>
      <dsp:txXfrm rot="5400000">
        <a:off x="5575512" y="314150"/>
        <a:ext cx="973918" cy="5705856"/>
      </dsp:txXfrm>
    </dsp:sp>
    <dsp:sp modelId="{62338B6C-F0AC-4B85-8DFA-FFF736D5D8D4}">
      <dsp:nvSpPr>
        <dsp:cNvPr id="0" name=""/>
        <dsp:cNvSpPr/>
      </dsp:nvSpPr>
      <dsp:spPr>
        <a:xfrm>
          <a:off x="0" y="2558379"/>
          <a:ext cx="3209544" cy="12173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99060" rIns="198120" bIns="99060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200" kern="1200" smtClean="0"/>
            <a:t>价值观</a:t>
          </a:r>
          <a:endParaRPr lang="zh-CN" altLang="en-US" sz="5200" kern="1200"/>
        </a:p>
      </dsp:txBody>
      <dsp:txXfrm>
        <a:off x="0" y="2558379"/>
        <a:ext cx="3209544" cy="1217397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BDC5E7D-85E0-4E08-AAA3-DD0104A6B2EA}">
      <dsp:nvSpPr>
        <dsp:cNvPr id="0" name=""/>
        <dsp:cNvSpPr/>
      </dsp:nvSpPr>
      <dsp:spPr>
        <a:xfrm rot="21415957">
          <a:off x="151936" y="-164419"/>
          <a:ext cx="6044195" cy="3777622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22B7AF-B544-48AB-BBC4-DDF668B7C7A5}">
      <dsp:nvSpPr>
        <dsp:cNvPr id="0" name=""/>
        <dsp:cNvSpPr/>
      </dsp:nvSpPr>
      <dsp:spPr>
        <a:xfrm>
          <a:off x="1482245" y="2431468"/>
          <a:ext cx="157149" cy="15714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FA28D6-F885-4878-8579-CDE58C786930}">
      <dsp:nvSpPr>
        <dsp:cNvPr id="0" name=""/>
        <dsp:cNvSpPr/>
      </dsp:nvSpPr>
      <dsp:spPr>
        <a:xfrm>
          <a:off x="1560825" y="2545208"/>
          <a:ext cx="1408297" cy="10917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270" tIns="0" rIns="0" bIns="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smtClean="0"/>
            <a:t>首先要做好本职工作，学习并掌握工作相关的知识，做出一定的工作成果</a:t>
          </a:r>
          <a:endParaRPr lang="en-US" sz="1600" kern="1200"/>
        </a:p>
      </dsp:txBody>
      <dsp:txXfrm>
        <a:off x="1560825" y="2545208"/>
        <a:ext cx="1408297" cy="1091732"/>
      </dsp:txXfrm>
    </dsp:sp>
    <dsp:sp modelId="{21BB1CB9-4293-40B3-A992-C4C8C141914A}">
      <dsp:nvSpPr>
        <dsp:cNvPr id="0" name=""/>
        <dsp:cNvSpPr/>
      </dsp:nvSpPr>
      <dsp:spPr>
        <a:xfrm>
          <a:off x="3159535" y="1545388"/>
          <a:ext cx="284077" cy="2840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124B2F-FE82-409C-9467-D16E0BEA4FB2}">
      <dsp:nvSpPr>
        <dsp:cNvPr id="0" name=""/>
        <dsp:cNvSpPr/>
      </dsp:nvSpPr>
      <dsp:spPr>
        <a:xfrm>
          <a:off x="3222450" y="1722595"/>
          <a:ext cx="1450606" cy="20550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527" tIns="0" rIns="0" bIns="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smtClean="0"/>
            <a:t>不断地学习自己需要的各方面知识，积累自己的力量</a:t>
          </a:r>
          <a:endParaRPr lang="en-US" sz="1600" kern="1200"/>
        </a:p>
      </dsp:txBody>
      <dsp:txXfrm>
        <a:off x="3222450" y="1722595"/>
        <a:ext cx="1450606" cy="2055026"/>
      </dsp:txXfrm>
    </dsp:sp>
    <dsp:sp modelId="{174B365A-F25D-466F-A6F9-F2597947FF58}">
      <dsp:nvSpPr>
        <dsp:cNvPr id="0" name=""/>
        <dsp:cNvSpPr/>
      </dsp:nvSpPr>
      <dsp:spPr>
        <a:xfrm>
          <a:off x="5258555" y="955738"/>
          <a:ext cx="392872" cy="3928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71E240-E561-4FFE-9D61-B2696173690C}">
      <dsp:nvSpPr>
        <dsp:cNvPr id="0" name=""/>
        <dsp:cNvSpPr/>
      </dsp:nvSpPr>
      <dsp:spPr>
        <a:xfrm>
          <a:off x="5454992" y="1152174"/>
          <a:ext cx="1450606" cy="2625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8175" tIns="0" rIns="0" bIns="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smtClean="0"/>
            <a:t>成为在架构上和细节上都能独当一面的技术专家</a:t>
          </a:r>
          <a:endParaRPr lang="zh-CN" altLang="en-US" sz="1600" kern="1200"/>
        </a:p>
      </dsp:txBody>
      <dsp:txXfrm>
        <a:off x="5454992" y="1152174"/>
        <a:ext cx="1450606" cy="26254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media/image1.wmf>
</file>

<file path=ppt/media/image3.wmf>
</file>

<file path=ppt/media/image4.png>
</file>

<file path=ppt/media/image5.wmf>
</file>

<file path=ppt/media/image6.wm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53334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06741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10587738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319533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278885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803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97431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003742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49478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93123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3169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00031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91552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55216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67795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247806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1A506-7334-444D-905F-AEEE6AB3D703}" type="datetimeFigureOut">
              <a:rPr lang="zh-CN" altLang="en-US" smtClean="0"/>
              <a:pPr/>
              <a:t>2018/1/22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84823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5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10618"/>
          </a:xfrm>
        </p:spPr>
        <p:txBody>
          <a:bodyPr/>
          <a:lstStyle/>
          <a:p>
            <a:r>
              <a:rPr lang="zh-CN" altLang="en-US" dirty="0"/>
              <a:t>转正答辩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24381" y="3599210"/>
            <a:ext cx="8915399" cy="1948736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交换机产品部</a:t>
            </a:r>
            <a:endParaRPr lang="en-US" altLang="zh-CN" dirty="0"/>
          </a:p>
          <a:p>
            <a:r>
              <a:rPr lang="zh-CN" altLang="en-US" smtClean="0"/>
              <a:t>薛雨</a:t>
            </a:r>
            <a:endParaRPr lang="en-US" altLang="zh-CN" smtClean="0"/>
          </a:p>
          <a:p>
            <a:r>
              <a:rPr lang="zh-CN" altLang="en-US" smtClean="0"/>
              <a:t>毕业院校：攀枝花学院  电子信息工程             时间：</a:t>
            </a:r>
            <a:r>
              <a:rPr lang="en-US" altLang="zh-CN" smtClean="0"/>
              <a:t>2011</a:t>
            </a:r>
            <a:r>
              <a:rPr lang="zh-CN" altLang="en-US" smtClean="0"/>
              <a:t>年</a:t>
            </a:r>
            <a:r>
              <a:rPr lang="en-US" altLang="zh-CN" smtClean="0"/>
              <a:t>9</a:t>
            </a:r>
            <a:r>
              <a:rPr lang="zh-CN" altLang="en-US" smtClean="0"/>
              <a:t>月 </a:t>
            </a:r>
            <a:r>
              <a:rPr lang="en-US" altLang="zh-CN" smtClean="0"/>
              <a:t>- 2015</a:t>
            </a:r>
            <a:r>
              <a:rPr lang="zh-CN" altLang="en-US" smtClean="0"/>
              <a:t>年</a:t>
            </a:r>
            <a:r>
              <a:rPr lang="en-US" altLang="zh-CN" smtClean="0"/>
              <a:t>7</a:t>
            </a:r>
            <a:r>
              <a:rPr lang="zh-CN" altLang="en-US" smtClean="0"/>
              <a:t>月</a:t>
            </a:r>
            <a:endParaRPr lang="en-US" altLang="zh-CN" smtClean="0"/>
          </a:p>
          <a:p>
            <a:r>
              <a:rPr lang="zh-CN" altLang="en-US" smtClean="0"/>
              <a:t>工作经历：中软  做</a:t>
            </a:r>
            <a:r>
              <a:rPr lang="en-US" altLang="zh-CN" smtClean="0"/>
              <a:t>AC</a:t>
            </a:r>
            <a:r>
              <a:rPr lang="zh-CN" altLang="en-US" smtClean="0"/>
              <a:t>服务器的上层应用       时间：毕业后 </a:t>
            </a:r>
            <a:r>
              <a:rPr lang="en-US" altLang="zh-CN" smtClean="0"/>
              <a:t>- 2017</a:t>
            </a:r>
            <a:r>
              <a:rPr lang="zh-CN" altLang="en-US" smtClean="0"/>
              <a:t>年</a:t>
            </a:r>
            <a:r>
              <a:rPr lang="en-US" altLang="zh-CN" smtClean="0"/>
              <a:t>9</a:t>
            </a:r>
            <a:r>
              <a:rPr lang="zh-CN" altLang="en-US" smtClean="0"/>
              <a:t>月</a:t>
            </a:r>
            <a:endParaRPr lang="en-US" altLang="zh-CN" dirty="0"/>
          </a:p>
          <a:p>
            <a:r>
              <a:rPr lang="zh-CN" altLang="en-US" dirty="0"/>
              <a:t>入职时间：</a:t>
            </a:r>
            <a:r>
              <a:rPr lang="en-US" altLang="zh-CN" dirty="0"/>
              <a:t>2017-10-9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607903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96915" y="624110"/>
            <a:ext cx="9807698" cy="1280890"/>
          </a:xfrm>
        </p:spPr>
        <p:txBody>
          <a:bodyPr/>
          <a:lstStyle/>
          <a:p>
            <a:r>
              <a:rPr lang="en-US" altLang="zh-CN"/>
              <a:t>	 </a:t>
            </a:r>
            <a:r>
              <a:rPr lang="zh-CN" altLang="en-US"/>
              <a:t>第二阶段</a:t>
            </a:r>
            <a:r>
              <a:rPr lang="en-US" altLang="zh-CN"/>
              <a:t>——</a:t>
            </a:r>
            <a:r>
              <a:rPr lang="zh-CN" altLang="en-US"/>
              <a:t>编码实现以及测试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54042" y="1403838"/>
            <a:ext cx="8915400" cy="5586047"/>
          </a:xfrm>
        </p:spPr>
        <p:txBody>
          <a:bodyPr/>
          <a:lstStyle/>
          <a:p>
            <a:pPr lvl="0"/>
            <a:r>
              <a:rPr lang="zh-CN" altLang="en-US" sz="2000"/>
              <a:t>编码实现</a:t>
            </a:r>
            <a:r>
              <a:rPr lang="zh-CN" altLang="en-US"/>
              <a:t>：</a:t>
            </a:r>
            <a:endParaRPr lang="en-US" altLang="zh-CN"/>
          </a:p>
          <a:p>
            <a:pPr lvl="1"/>
            <a:r>
              <a:rPr lang="zh-CN" altLang="en-US" sz="1800"/>
              <a:t>底层</a:t>
            </a:r>
            <a:r>
              <a:rPr lang="en-US" altLang="zh-CN" sz="1800"/>
              <a:t>SDK</a:t>
            </a:r>
            <a:r>
              <a:rPr lang="zh-CN" altLang="en-US"/>
              <a:t>：</a:t>
            </a:r>
            <a:endParaRPr lang="en-US" altLang="zh-CN"/>
          </a:p>
          <a:p>
            <a:pPr lvl="2"/>
            <a:r>
              <a:rPr lang="zh-CN" altLang="en-US" sz="1600"/>
              <a:t>实现前板口</a:t>
            </a:r>
            <a:r>
              <a:rPr lang="en-US" altLang="zh-CN" sz="1600"/>
              <a:t>/</a:t>
            </a:r>
            <a:r>
              <a:rPr lang="zh-CN" altLang="en-US" sz="1600"/>
              <a:t>背板口的聚合</a:t>
            </a:r>
            <a:endParaRPr lang="en-US" altLang="zh-CN" sz="1600"/>
          </a:p>
          <a:p>
            <a:pPr lvl="2"/>
            <a:r>
              <a:rPr lang="zh-CN" altLang="en-US" sz="1600"/>
              <a:t>实现成员口单播和广播的负载均衡</a:t>
            </a:r>
            <a:endParaRPr lang="en-US" altLang="zh-CN" sz="1600"/>
          </a:p>
          <a:p>
            <a:pPr lvl="1"/>
            <a:r>
              <a:rPr lang="zh-CN" altLang="en-US" sz="1800"/>
              <a:t>上层</a:t>
            </a:r>
            <a:r>
              <a:rPr lang="en-US" altLang="zh-CN" sz="1800" smtClean="0"/>
              <a:t>RPS</a:t>
            </a:r>
            <a:r>
              <a:rPr lang="zh-CN" altLang="en-US" sz="1800" smtClean="0"/>
              <a:t>：</a:t>
            </a:r>
            <a:endParaRPr lang="en-US" altLang="zh-CN" sz="1800"/>
          </a:p>
          <a:p>
            <a:pPr lvl="2"/>
            <a:r>
              <a:rPr lang="zh-CN" altLang="en-US" sz="1600"/>
              <a:t>主备切换的代码处理，包括配置下发，配置同步，与</a:t>
            </a:r>
            <a:r>
              <a:rPr lang="en-US" altLang="zh-CN" sz="1600"/>
              <a:t>IMI</a:t>
            </a:r>
            <a:r>
              <a:rPr lang="zh-CN" altLang="en-US" sz="1600"/>
              <a:t>的交互处理等</a:t>
            </a:r>
            <a:endParaRPr lang="en-US" altLang="zh-CN" sz="1600"/>
          </a:p>
          <a:p>
            <a:pPr lvl="2"/>
            <a:r>
              <a:rPr lang="zh-CN" altLang="en-US" sz="1600"/>
              <a:t>主备切换时与协议模块的交互处理，如正常通知</a:t>
            </a:r>
            <a:r>
              <a:rPr lang="en-US" altLang="zh-CN" sz="1600"/>
              <a:t>lacp</a:t>
            </a:r>
            <a:r>
              <a:rPr lang="zh-CN" altLang="en-US" sz="1600"/>
              <a:t>，</a:t>
            </a:r>
            <a:r>
              <a:rPr lang="en-US" altLang="zh-CN" sz="1600"/>
              <a:t>mstp</a:t>
            </a:r>
            <a:r>
              <a:rPr lang="zh-CN" altLang="en-US" sz="1600"/>
              <a:t>聚合口的状态</a:t>
            </a:r>
            <a:endParaRPr lang="en-US" altLang="zh-CN" sz="1600"/>
          </a:p>
          <a:p>
            <a:endParaRPr lang="en-US" altLang="zh-CN"/>
          </a:p>
          <a:p>
            <a:r>
              <a:rPr lang="zh-CN" altLang="en-US" sz="2000"/>
              <a:t>测试：</a:t>
            </a:r>
            <a:endParaRPr lang="en-US" altLang="zh-CN" sz="2000"/>
          </a:p>
          <a:p>
            <a:pPr lvl="1"/>
            <a:r>
              <a:rPr lang="zh-CN" altLang="en-US" sz="1800"/>
              <a:t>提出重点关注两种测试方式：</a:t>
            </a:r>
            <a:endParaRPr lang="en-US" altLang="zh-CN" sz="1800"/>
          </a:p>
          <a:p>
            <a:pPr lvl="2"/>
            <a:r>
              <a:rPr lang="zh-CN" altLang="en-US" sz="1600"/>
              <a:t>提出重点测试</a:t>
            </a:r>
            <a:r>
              <a:rPr lang="en-US" altLang="zh-CN" sz="1600"/>
              <a:t>shutdown</a:t>
            </a:r>
            <a:r>
              <a:rPr lang="zh-CN" altLang="en-US" sz="1600"/>
              <a:t>或断开部分或全部成员口进行切换</a:t>
            </a:r>
            <a:endParaRPr lang="en-US" altLang="zh-CN" sz="1600"/>
          </a:p>
          <a:p>
            <a:pPr lvl="2"/>
            <a:r>
              <a:rPr lang="zh-CN" altLang="en-US" sz="1600"/>
              <a:t>提出重点测试聚合口与</a:t>
            </a:r>
            <a:r>
              <a:rPr lang="en-US" altLang="zh-CN" sz="1600"/>
              <a:t>vlan</a:t>
            </a:r>
            <a:r>
              <a:rPr lang="zh-CN" altLang="en-US" sz="1600"/>
              <a:t>，</a:t>
            </a:r>
            <a:r>
              <a:rPr lang="en-US" altLang="zh-CN" sz="1600"/>
              <a:t>mstp</a:t>
            </a:r>
            <a:r>
              <a:rPr lang="zh-CN" altLang="en-US" sz="1600"/>
              <a:t>配置在一起进行切换</a:t>
            </a:r>
            <a:endParaRPr lang="en-US" altLang="zh-CN" sz="1600"/>
          </a:p>
          <a:p>
            <a:pPr lvl="1"/>
            <a:r>
              <a:rPr lang="zh-CN" altLang="en-US" sz="1800"/>
              <a:t>按照这两种测试思路测出了很多以前代码的问题点</a:t>
            </a:r>
            <a:endParaRPr lang="en-US" altLang="zh-CN" sz="1800"/>
          </a:p>
          <a:p>
            <a:pPr lvl="1"/>
            <a:endParaRPr lang="en-US" altLang="zh-CN"/>
          </a:p>
          <a:p>
            <a:pPr lvl="1">
              <a:buNone/>
            </a:pPr>
            <a:endParaRPr lang="en-US" altLang="zh-CN"/>
          </a:p>
          <a:p>
            <a:pPr lvl="1">
              <a:buNone/>
            </a:pPr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</p:txBody>
      </p:sp>
      <p:graphicFrame>
        <p:nvGraphicFramePr>
          <p:cNvPr id="32770" name="Object 2"/>
          <p:cNvGraphicFramePr>
            <a:graphicFrameLocks noChangeAspect="1"/>
          </p:cNvGraphicFramePr>
          <p:nvPr/>
        </p:nvGraphicFramePr>
        <p:xfrm>
          <a:off x="5926626" y="1722803"/>
          <a:ext cx="2322512" cy="711200"/>
        </p:xfrm>
        <a:graphic>
          <a:graphicData uri="http://schemas.openxmlformats.org/presentationml/2006/ole">
            <p:oleObj spid="_x0000_s32775" name="包装程序外壳对象" showAsIcon="1" r:id="rId3" imgW="1733550" imgH="523875" progId="Package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3802790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2444262" y="879231"/>
            <a:ext cx="9060350" cy="5820507"/>
          </a:xfrm>
        </p:spPr>
        <p:txBody>
          <a:bodyPr>
            <a:normAutofit/>
          </a:bodyPr>
          <a:lstStyle/>
          <a:p>
            <a:r>
              <a:rPr lang="en-US" altLang="zh-CN" sz="2000"/>
              <a:t>buglist</a:t>
            </a:r>
            <a:r>
              <a:rPr lang="zh-CN" altLang="en-US" sz="2000"/>
              <a:t>如下：</a:t>
            </a:r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r>
              <a:rPr lang="zh-CN" altLang="en-US" sz="1600"/>
              <a:t>总结</a:t>
            </a:r>
            <a:r>
              <a:rPr lang="zh-CN" altLang="en-US" sz="1600" smtClean="0"/>
              <a:t>：开发</a:t>
            </a:r>
            <a:r>
              <a:rPr lang="zh-CN" altLang="en-US" sz="1600"/>
              <a:t>浪潮堆叠项目，一共被提了</a:t>
            </a:r>
            <a:r>
              <a:rPr lang="en-US" altLang="zh-CN" sz="1600"/>
              <a:t>10</a:t>
            </a:r>
            <a:r>
              <a:rPr lang="zh-CN" altLang="en-US" sz="1600"/>
              <a:t>个</a:t>
            </a:r>
            <a:r>
              <a:rPr lang="en-US" altLang="zh-CN" sz="1600"/>
              <a:t>bug</a:t>
            </a:r>
            <a:r>
              <a:rPr lang="zh-CN" altLang="en-US" sz="1600"/>
              <a:t>，只有一个是由于自己场景没考虑全，漏处理</a:t>
            </a:r>
            <a:r>
              <a:rPr lang="zh-CN" altLang="en-US" sz="1600" smtClean="0"/>
              <a:t>了导致</a:t>
            </a:r>
            <a:r>
              <a:rPr lang="zh-CN" altLang="en-US" sz="1600"/>
              <a:t>的问题。其他的都是历史遗留问题或者框架本身就有问题等。</a:t>
            </a:r>
            <a:endParaRPr lang="en-US" altLang="zh-CN" sz="1600"/>
          </a:p>
          <a:p>
            <a:r>
              <a:rPr lang="zh-CN" altLang="en-US" sz="1600" smtClean="0"/>
              <a:t>另外</a:t>
            </a:r>
            <a:r>
              <a:rPr lang="zh-CN" altLang="en-US" sz="1600"/>
              <a:t>开发过程中遇到的</a:t>
            </a:r>
            <a:r>
              <a:rPr lang="en-US" altLang="zh-CN" sz="1600"/>
              <a:t>bug</a:t>
            </a:r>
            <a:r>
              <a:rPr lang="zh-CN" altLang="en-US" sz="1600"/>
              <a:t>，都做到了写的代码让问题可收敛，也就是解决问题的</a:t>
            </a:r>
            <a:r>
              <a:rPr lang="zh-CN" altLang="en-US" sz="1600" smtClean="0"/>
              <a:t>时候代码都是</a:t>
            </a:r>
            <a:r>
              <a:rPr lang="zh-CN" altLang="en-US" sz="1600"/>
              <a:t>不需要大改动的，只需要在原先的基础上添加一种处理场景即可。</a:t>
            </a:r>
            <a:endParaRPr lang="en-US" altLang="zh-CN" sz="1600"/>
          </a:p>
          <a:p>
            <a:endParaRPr lang="zh-CN" altLang="en-US" sz="2000" dirty="0"/>
          </a:p>
        </p:txBody>
      </p:sp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67843" y="1581465"/>
            <a:ext cx="9457104" cy="2532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950662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工作内容</a:t>
            </a:r>
            <a:r>
              <a:rPr lang="en-US" altLang="zh-CN"/>
              <a:t>——QoS</a:t>
            </a:r>
            <a:r>
              <a:rPr lang="zh-CN" altLang="en-US"/>
              <a:t>学习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994638"/>
          </a:xfrm>
        </p:spPr>
        <p:txBody>
          <a:bodyPr>
            <a:normAutofit/>
          </a:bodyPr>
          <a:lstStyle/>
          <a:p>
            <a:pPr lvl="1"/>
            <a:endParaRPr lang="en-US" altLang="zh-CN" sz="1800" dirty="0"/>
          </a:p>
          <a:p>
            <a:r>
              <a:rPr lang="zh-CN" altLang="en-US" sz="2000" dirty="0"/>
              <a:t>内容：</a:t>
            </a:r>
            <a:endParaRPr lang="en-US" altLang="zh-CN" sz="2000" dirty="0"/>
          </a:p>
          <a:p>
            <a:pPr lvl="1"/>
            <a:r>
              <a:rPr lang="zh-CN" altLang="en-US" sz="1600" dirty="0"/>
              <a:t>主要学习了队列机制，</a:t>
            </a:r>
            <a:r>
              <a:rPr lang="en-US" altLang="zh-CN" sz="1600" dirty="0"/>
              <a:t>RED/WRED</a:t>
            </a:r>
            <a:r>
              <a:rPr lang="zh-CN" altLang="en-US" sz="1600" dirty="0"/>
              <a:t>，</a:t>
            </a:r>
            <a:r>
              <a:rPr lang="en-US" altLang="zh-CN" sz="1600" dirty="0"/>
              <a:t>CAR/GTS</a:t>
            </a:r>
            <a:r>
              <a:rPr lang="zh-CN" altLang="en-US" sz="1600" dirty="0"/>
              <a:t>，令牌</a:t>
            </a:r>
            <a:r>
              <a:rPr lang="zh-CN" altLang="en-US" sz="1600"/>
              <a:t>桶</a:t>
            </a:r>
            <a:r>
              <a:rPr lang="zh-CN" altLang="en-US" sz="1600" smtClean="0"/>
              <a:t>算法等</a:t>
            </a:r>
            <a:endParaRPr lang="en-US" altLang="zh-CN" sz="1600" dirty="0"/>
          </a:p>
          <a:p>
            <a:pPr lvl="1"/>
            <a:endParaRPr lang="en-US" altLang="zh-CN" sz="1600" dirty="0"/>
          </a:p>
          <a:p>
            <a:r>
              <a:rPr lang="zh-CN" altLang="en-US" dirty="0"/>
              <a:t>成果：</a:t>
            </a:r>
            <a:endParaRPr lang="en-US" altLang="zh-CN" dirty="0"/>
          </a:p>
          <a:p>
            <a:pPr lvl="1"/>
            <a:r>
              <a:rPr lang="zh-CN" altLang="en-US" dirty="0"/>
              <a:t>总结</a:t>
            </a:r>
            <a:r>
              <a:rPr lang="en-US" altLang="zh-CN" dirty="0" err="1"/>
              <a:t>QoS</a:t>
            </a:r>
            <a:r>
              <a:rPr lang="zh-CN" altLang="en-US" dirty="0"/>
              <a:t>知识，编写学习报告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                                                                         </a:t>
            </a:r>
          </a:p>
          <a:p>
            <a:pPr marL="457200" lvl="1" indent="0">
              <a:buNone/>
            </a:pPr>
            <a:r>
              <a:rPr lang="en-US" altLang="zh-CN" dirty="0"/>
              <a:t>                                </a:t>
            </a:r>
          </a:p>
        </p:txBody>
      </p:sp>
      <p:graphicFrame>
        <p:nvGraphicFramePr>
          <p:cNvPr id="3379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974519947"/>
              </p:ext>
            </p:extLst>
          </p:nvPr>
        </p:nvGraphicFramePr>
        <p:xfrm>
          <a:off x="3480428" y="4553098"/>
          <a:ext cx="1041400" cy="711200"/>
        </p:xfrm>
        <a:graphic>
          <a:graphicData uri="http://schemas.openxmlformats.org/presentationml/2006/ole">
            <p:oleObj spid="_x0000_s33803" name="包装程序外壳对象" showAsIcon="1" r:id="rId3" imgW="771525" imgH="523875" progId="Package">
              <p:embed/>
            </p:oleObj>
          </a:graphicData>
        </a:graphic>
      </p:graphicFrame>
      <p:graphicFrame>
        <p:nvGraphicFramePr>
          <p:cNvPr id="5" name="对象 4">
            <a:hlinkClick r:id="" action="ppaction://ole?verb=0"/>
            <a:extLst>
              <a:ext uri="{FF2B5EF4-FFF2-40B4-BE49-F238E27FC236}">
                <a16:creationId xmlns:a16="http://schemas.microsoft.com/office/drawing/2014/main" xmlns="" id="{7C7B8E32-A7D0-4C0D-BEBB-D699EA248F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85085226"/>
              </p:ext>
            </p:extLst>
          </p:nvPr>
        </p:nvGraphicFramePr>
        <p:xfrm>
          <a:off x="5031288" y="4553098"/>
          <a:ext cx="914400" cy="828675"/>
        </p:xfrm>
        <a:graphic>
          <a:graphicData uri="http://schemas.openxmlformats.org/presentationml/2006/ole">
            <p:oleObj spid="_x0000_s33804" name="Presentation" showAsIcon="1" r:id="rId4" imgW="914400" imgH="828720" progId="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3412559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工作体会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62835" y="1474177"/>
            <a:ext cx="8915400" cy="3777622"/>
          </a:xfrm>
        </p:spPr>
        <p:txBody>
          <a:bodyPr>
            <a:noAutofit/>
          </a:bodyPr>
          <a:lstStyle/>
          <a:p>
            <a:r>
              <a:rPr lang="zh-CN" altLang="en-US" sz="2000" smtClean="0"/>
              <a:t>框架比细节更重要</a:t>
            </a:r>
            <a:endParaRPr lang="en-US" altLang="zh-CN" sz="2000" smtClean="0"/>
          </a:p>
          <a:p>
            <a:pPr lvl="1"/>
            <a:r>
              <a:rPr lang="zh-CN" altLang="en-US" smtClean="0"/>
              <a:t>例如令牌桶中对报文上色的处理，我本来在纠结上色后对不同颜色的报文到底要怎么处理？我想的很死板，就红色到底是丢弃呢还是不丢弃呢？</a:t>
            </a:r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r>
              <a:rPr lang="zh-CN" altLang="en-US" smtClean="0"/>
              <a:t>后来我把上面的内容看了，理解了对不同颜色的处理是属于框架中的</a:t>
            </a:r>
            <a:r>
              <a:rPr lang="en-US" altLang="zh-CN" smtClean="0"/>
              <a:t>action</a:t>
            </a:r>
            <a:r>
              <a:rPr lang="zh-CN" altLang="en-US" smtClean="0"/>
              <a:t>，</a:t>
            </a:r>
            <a:r>
              <a:rPr lang="en-US" altLang="zh-CN" smtClean="0"/>
              <a:t>action</a:t>
            </a:r>
            <a:r>
              <a:rPr lang="zh-CN" altLang="en-US" smtClean="0"/>
              <a:t>怎么定义有一个系统默认的处理方法，也可以自己修改。看完我又清醒过来了，怎么处理根本不重要，重要的是分离出一个模块，这个模块的作用就是设计“怎么处理”。</a:t>
            </a:r>
            <a:endParaRPr lang="en-US" altLang="zh-CN" smtClean="0"/>
          </a:p>
          <a:p>
            <a:pPr lvl="1"/>
            <a:endParaRPr lang="zh-CN" altLang="en-US" dirty="0"/>
          </a:p>
        </p:txBody>
      </p:sp>
      <p:pic>
        <p:nvPicPr>
          <p:cNvPr id="3584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49883" y="2438035"/>
            <a:ext cx="6048375" cy="324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391481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工作展望</a:t>
            </a:r>
            <a:endParaRPr lang="zh-CN" altLang="en-US" dirty="0"/>
          </a:p>
        </p:txBody>
      </p:sp>
      <p:graphicFrame>
        <p:nvGraphicFramePr>
          <p:cNvPr id="12" name="内容占位符 11"/>
          <p:cNvGraphicFramePr>
            <a:graphicFrameLocks noGrp="1"/>
          </p:cNvGraphicFramePr>
          <p:nvPr>
            <p:ph idx="1"/>
          </p:nvPr>
        </p:nvGraphicFramePr>
        <p:xfrm>
          <a:off x="2589212" y="2133600"/>
          <a:ext cx="8915400" cy="3777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522015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个人规划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650758" y="1685193"/>
          <a:ext cx="8915400" cy="3777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1909463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工作建议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50758" y="1685193"/>
            <a:ext cx="8915400" cy="3777622"/>
          </a:xfrm>
        </p:spPr>
        <p:txBody>
          <a:bodyPr>
            <a:normAutofit lnSpcReduction="10000"/>
          </a:bodyPr>
          <a:lstStyle/>
          <a:p>
            <a:endParaRPr lang="en-US" altLang="zh-CN" sz="1600" smtClean="0"/>
          </a:p>
          <a:p>
            <a:r>
              <a:rPr lang="zh-CN" altLang="en-US" sz="1600" smtClean="0"/>
              <a:t>研发开发出一</a:t>
            </a:r>
            <a:r>
              <a:rPr lang="zh-CN" altLang="en-US" sz="1600"/>
              <a:t>套版本测试代码，可以在每晚跑完镜像后，</a:t>
            </a:r>
            <a:r>
              <a:rPr lang="zh-CN" altLang="en-US" sz="1600" smtClean="0"/>
              <a:t>自动触发跑</a:t>
            </a:r>
            <a:r>
              <a:rPr lang="zh-CN" altLang="en-US" sz="1600"/>
              <a:t>研发自己编写的测试用例，规避掉大部分低级错误</a:t>
            </a:r>
            <a:endParaRPr lang="en-US" altLang="zh-CN" sz="1600"/>
          </a:p>
          <a:p>
            <a:endParaRPr lang="en-US" altLang="zh-CN" sz="1600"/>
          </a:p>
          <a:p>
            <a:r>
              <a:rPr lang="zh-CN" altLang="en-US" sz="1600"/>
              <a:t>研发在转</a:t>
            </a:r>
            <a:r>
              <a:rPr lang="zh-CN" altLang="en-US" sz="1600" smtClean="0"/>
              <a:t>测时</a:t>
            </a:r>
            <a:r>
              <a:rPr lang="zh-CN" altLang="en-US" sz="1600"/>
              <a:t>，</a:t>
            </a:r>
            <a:r>
              <a:rPr lang="zh-CN" altLang="en-US" sz="1600" smtClean="0"/>
              <a:t>应提供</a:t>
            </a:r>
            <a:r>
              <a:rPr lang="zh-CN" altLang="en-US" sz="1600"/>
              <a:t>测试报告，供测试参考，也方便自己以后定位类似问题或者衍生问题</a:t>
            </a:r>
            <a:endParaRPr lang="en-US" altLang="zh-CN" sz="1600"/>
          </a:p>
          <a:p>
            <a:endParaRPr lang="en-US" altLang="zh-CN" sz="1600"/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1909463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感谢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600" smtClean="0"/>
              <a:t>感谢鑫哥的</a:t>
            </a:r>
            <a:r>
              <a:rPr lang="zh-CN" altLang="en-US" sz="1600"/>
              <a:t>指导（底层负载均衡的思路，</a:t>
            </a:r>
            <a:r>
              <a:rPr lang="en-US" altLang="zh-CN" sz="1600"/>
              <a:t>lacp</a:t>
            </a:r>
            <a:r>
              <a:rPr lang="zh-CN" altLang="en-US" sz="1600"/>
              <a:t>协议的一些细节上的指导）和各位同事对我的帮助（熟悉交换机环境，熟悉一些基本的</a:t>
            </a:r>
            <a:r>
              <a:rPr lang="zh-CN" altLang="en-US" sz="1600" smtClean="0"/>
              <a:t>代码结构）</a:t>
            </a:r>
            <a:endParaRPr lang="en-US" altLang="zh-CN" sz="1600" smtClean="0"/>
          </a:p>
          <a:p>
            <a:endParaRPr lang="en-US" altLang="zh-CN" sz="1600"/>
          </a:p>
          <a:p>
            <a:r>
              <a:rPr lang="zh-CN" altLang="en-US" sz="1600"/>
              <a:t>另外，特别要感谢平哥，加班帮助我渡过难关，在他的帮助下我才能顺利解决几个对我来说非常棘手的</a:t>
            </a:r>
            <a:r>
              <a:rPr lang="en-US" altLang="zh-CN" sz="1600" smtClean="0"/>
              <a:t>bug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xmlns="" val="1909463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3777622"/>
          </a:xfrm>
        </p:spPr>
        <p:txBody>
          <a:bodyPr>
            <a:normAutofit lnSpcReduction="10000"/>
          </a:bodyPr>
          <a:lstStyle/>
          <a:p>
            <a:r>
              <a:rPr lang="zh-CN" altLang="en-US" sz="2000" smtClean="0"/>
              <a:t>工作</a:t>
            </a:r>
            <a:r>
              <a:rPr lang="zh-CN" altLang="en-US" sz="2000"/>
              <a:t>内容</a:t>
            </a:r>
            <a:endParaRPr lang="en-US" altLang="zh-CN" sz="2000"/>
          </a:p>
          <a:p>
            <a:r>
              <a:rPr lang="zh-CN" altLang="en-US" sz="2000" smtClean="0"/>
              <a:t>工作体会</a:t>
            </a:r>
            <a:endParaRPr lang="en-US" altLang="zh-CN" sz="2000" dirty="0"/>
          </a:p>
          <a:p>
            <a:r>
              <a:rPr lang="zh-CN" altLang="en-US" sz="2000" smtClean="0"/>
              <a:t>工作展望</a:t>
            </a:r>
            <a:endParaRPr lang="en-US" altLang="zh-CN" sz="2000" smtClean="0"/>
          </a:p>
          <a:p>
            <a:r>
              <a:rPr lang="zh-CN" altLang="en-US" sz="2000" smtClean="0"/>
              <a:t>个人规划</a:t>
            </a:r>
            <a:endParaRPr lang="en-US" altLang="zh-CN" sz="2000" smtClean="0"/>
          </a:p>
          <a:p>
            <a:r>
              <a:rPr lang="zh-CN" altLang="en-US" sz="2000" smtClean="0"/>
              <a:t>工作建议</a:t>
            </a:r>
            <a:endParaRPr lang="en-US" altLang="zh-CN" sz="2000"/>
          </a:p>
          <a:p>
            <a:r>
              <a:rPr lang="zh-CN" altLang="en-US" sz="2000"/>
              <a:t>感谢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106641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zh-CN" altLang="en-US"/>
              <a:t>内容</a:t>
            </a:r>
            <a:r>
              <a:rPr lang="en-US" altLang="zh-CN"/>
              <a:t>——</a:t>
            </a:r>
            <a:r>
              <a:rPr lang="zh-CN" altLang="en-US"/>
              <a:t>交换机基础知识学习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2" indent="-342900"/>
            <a:r>
              <a:rPr lang="zh-CN" altLang="en-US" sz="2000"/>
              <a:t>内容：</a:t>
            </a:r>
            <a:endParaRPr lang="en-US" altLang="zh-CN" sz="2000"/>
          </a:p>
          <a:p>
            <a:pPr marL="800100" lvl="3" indent="-342900"/>
            <a:r>
              <a:rPr lang="zh-CN" altLang="en-US" sz="1600"/>
              <a:t>学习了二层</a:t>
            </a:r>
            <a:r>
              <a:rPr lang="en-US" altLang="zh-CN" sz="1600"/>
              <a:t>mac</a:t>
            </a:r>
            <a:r>
              <a:rPr lang="zh-CN" altLang="en-US" sz="1600"/>
              <a:t>表原理，简单的说就是</a:t>
            </a:r>
            <a:r>
              <a:rPr lang="zh-CN" altLang="zh-CN" sz="1600"/>
              <a:t>一个</a:t>
            </a:r>
            <a:r>
              <a:rPr lang="en-US" altLang="zh-CN" sz="1600"/>
              <a:t>key</a:t>
            </a:r>
            <a:r>
              <a:rPr lang="zh-CN" altLang="zh-CN" sz="1600"/>
              <a:t>为</a:t>
            </a:r>
            <a:r>
              <a:rPr lang="en-US" altLang="zh-CN" sz="1600"/>
              <a:t>mac</a:t>
            </a:r>
            <a:r>
              <a:rPr lang="zh-CN" altLang="zh-CN" sz="1600"/>
              <a:t>和</a:t>
            </a:r>
            <a:r>
              <a:rPr lang="en-US" altLang="zh-CN" sz="1600"/>
              <a:t>vlan</a:t>
            </a:r>
            <a:r>
              <a:rPr lang="zh-CN" altLang="zh-CN" sz="1600"/>
              <a:t>，</a:t>
            </a:r>
            <a:r>
              <a:rPr lang="en-US" altLang="zh-CN" sz="1600"/>
              <a:t>value</a:t>
            </a:r>
            <a:r>
              <a:rPr lang="zh-CN" altLang="zh-CN" sz="1600"/>
              <a:t>为</a:t>
            </a:r>
            <a:r>
              <a:rPr lang="en-US" altLang="zh-CN" sz="1600"/>
              <a:t>port</a:t>
            </a:r>
            <a:r>
              <a:rPr lang="zh-CN" altLang="zh-CN" sz="1600"/>
              <a:t>的</a:t>
            </a:r>
            <a:r>
              <a:rPr lang="en-US" altLang="zh-CN" sz="1600"/>
              <a:t>hash</a:t>
            </a:r>
            <a:r>
              <a:rPr lang="zh-CN" altLang="zh-CN" sz="1600"/>
              <a:t>表</a:t>
            </a:r>
            <a:endParaRPr lang="en-US" altLang="zh-CN" sz="1600"/>
          </a:p>
          <a:p>
            <a:pPr marL="800100" lvl="3" indent="-342900"/>
            <a:r>
              <a:rPr lang="zh-CN" altLang="en-US" sz="1600"/>
              <a:t>学习了</a:t>
            </a:r>
            <a:r>
              <a:rPr lang="en-US" altLang="zh-CN" sz="1600"/>
              <a:t>vlan</a:t>
            </a:r>
            <a:r>
              <a:rPr lang="zh-CN" altLang="en-US" sz="1600"/>
              <a:t>，</a:t>
            </a:r>
            <a:r>
              <a:rPr lang="en-US" altLang="zh-CN" sz="1600"/>
              <a:t>trunk</a:t>
            </a:r>
          </a:p>
          <a:p>
            <a:pPr marL="800100" lvl="3" indent="-342900"/>
            <a:r>
              <a:rPr lang="zh-CN" altLang="en-US" sz="1600" smtClean="0"/>
              <a:t>参加少普的模拟交换机学习报告</a:t>
            </a:r>
            <a:endParaRPr lang="en-US" altLang="zh-CN" sz="1600" smtClean="0"/>
          </a:p>
          <a:p>
            <a:pPr marL="800100" lvl="3" indent="-342900"/>
            <a:r>
              <a:rPr lang="zh-CN" altLang="en-US" sz="1600" smtClean="0"/>
              <a:t>参加形形的生成</a:t>
            </a:r>
            <a:r>
              <a:rPr lang="zh-CN" altLang="en-US" sz="1600"/>
              <a:t>树</a:t>
            </a:r>
            <a:r>
              <a:rPr lang="zh-CN" altLang="en-US" sz="1600" smtClean="0"/>
              <a:t>协议培训</a:t>
            </a:r>
            <a:endParaRPr lang="en-US" altLang="zh-CN" sz="1600"/>
          </a:p>
          <a:p>
            <a:pPr lvl="1"/>
            <a:endParaRPr lang="en-US" altLang="zh-CN" dirty="0"/>
          </a:p>
          <a:p>
            <a:r>
              <a:rPr lang="zh-CN" altLang="en-US" sz="2000"/>
              <a:t>成果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pPr lvl="1"/>
            <a:r>
              <a:rPr lang="zh-CN" altLang="en-US" smtClean="0"/>
              <a:t>对</a:t>
            </a:r>
            <a:r>
              <a:rPr lang="zh-CN" altLang="en-US"/>
              <a:t>交换机基础知识有一个大致的了解，对生成树怎么解决</a:t>
            </a:r>
            <a:r>
              <a:rPr lang="zh-CN" altLang="en-US" smtClean="0"/>
              <a:t>环路比较</a:t>
            </a:r>
            <a:r>
              <a:rPr lang="zh-CN" altLang="en-US"/>
              <a:t>感兴趣，</a:t>
            </a:r>
            <a:r>
              <a:rPr lang="zh-CN" altLang="en-US" smtClean="0"/>
              <a:t>学习并实现了</a:t>
            </a:r>
            <a:r>
              <a:rPr lang="en-US" altLang="zh-CN" smtClean="0"/>
              <a:t>prim</a:t>
            </a:r>
            <a:r>
              <a:rPr lang="zh-CN" altLang="en-US" smtClean="0"/>
              <a:t>算法（可生成最小生成树）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278084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工作内容</a:t>
            </a:r>
            <a:r>
              <a:rPr lang="en-US" altLang="zh-CN" dirty="0"/>
              <a:t>——</a:t>
            </a:r>
            <a:r>
              <a:rPr lang="en-US" altLang="zh-CN" dirty="0" err="1"/>
              <a:t>ZebOS</a:t>
            </a:r>
            <a:r>
              <a:rPr lang="zh-CN" altLang="en-US" dirty="0"/>
              <a:t>学习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/>
              <a:t>内容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pPr lvl="1"/>
            <a:r>
              <a:rPr lang="zh-CN" altLang="en-US" smtClean="0"/>
              <a:t>学习</a:t>
            </a:r>
            <a:r>
              <a:rPr lang="en-US" altLang="zh-CN" dirty="0" err="1"/>
              <a:t>ZebOS</a:t>
            </a:r>
            <a:r>
              <a:rPr lang="zh-CN" altLang="en-US" dirty="0"/>
              <a:t>的实现。重点关注</a:t>
            </a:r>
            <a:r>
              <a:rPr lang="en-US" altLang="zh-CN" dirty="0" err="1"/>
              <a:t>ZebOS</a:t>
            </a:r>
            <a:r>
              <a:rPr lang="zh-CN" altLang="en-US" dirty="0"/>
              <a:t>的软件架构，各个模块的职责、及其各个模块之间的工作</a:t>
            </a:r>
            <a:r>
              <a:rPr lang="zh-CN" altLang="en-US"/>
              <a:t>流程。另外就是熟悉了下</a:t>
            </a:r>
            <a:r>
              <a:rPr lang="en-US" altLang="zh-CN"/>
              <a:t>AVL</a:t>
            </a:r>
            <a:r>
              <a:rPr lang="zh-CN" altLang="en-US"/>
              <a:t>树结构的端口资源管理方式。</a:t>
            </a:r>
            <a:endParaRPr lang="en-US" altLang="zh-CN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/>
              <a:t>成果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pPr lvl="1"/>
            <a:r>
              <a:rPr lang="en-US" altLang="zh-CN" smtClean="0"/>
              <a:t>ZebOS</a:t>
            </a:r>
            <a:r>
              <a:rPr lang="zh-CN" altLang="en-US" dirty="0"/>
              <a:t>的架构</a:t>
            </a:r>
            <a:r>
              <a:rPr lang="zh-CN" altLang="en-US"/>
              <a:t>描述</a:t>
            </a:r>
            <a:r>
              <a:rPr lang="zh-CN" altLang="en-US" smtClean="0"/>
              <a:t>文档以前的同事已经</a:t>
            </a:r>
            <a:r>
              <a:rPr lang="zh-CN" altLang="en-US"/>
              <a:t>写的很好了，主要就是</a:t>
            </a:r>
            <a:r>
              <a:rPr lang="zh-CN" altLang="en-US" smtClean="0"/>
              <a:t>根据以前同事的</a:t>
            </a:r>
            <a:r>
              <a:rPr lang="zh-CN" altLang="en-US"/>
              <a:t>文档进行学习，大致了解清楚了整个</a:t>
            </a:r>
            <a:r>
              <a:rPr lang="en-US" altLang="zh-CN"/>
              <a:t>ZebOS</a:t>
            </a:r>
            <a:r>
              <a:rPr lang="zh-CN" altLang="en-US"/>
              <a:t>的架构。我自己理了理</a:t>
            </a:r>
            <a:r>
              <a:rPr lang="en-US" altLang="zh-CN"/>
              <a:t>ZebOS</a:t>
            </a:r>
            <a:r>
              <a:rPr lang="zh-CN" altLang="en-US"/>
              <a:t>伪线程的服务器与客户端的消息机制。</a:t>
            </a:r>
            <a:endParaRPr lang="zh-CN" altLang="en-US" dirty="0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/>
        </p:nvGraphicFramePr>
        <p:xfrm>
          <a:off x="7529147" y="5096853"/>
          <a:ext cx="914400" cy="828675"/>
        </p:xfrm>
        <a:graphic>
          <a:graphicData uri="http://schemas.openxmlformats.org/presentationml/2006/ole">
            <p:oleObj spid="_x0000_s1093" name="金山 WPS 文字" showAsIcon="1" r:id="rId3" imgW="914400" imgH="828675" progId="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278084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工作内容</a:t>
            </a:r>
            <a:r>
              <a:rPr lang="en-US" altLang="zh-CN"/>
              <a:t>——</a:t>
            </a:r>
            <a:r>
              <a:rPr lang="zh-CN" altLang="en-US"/>
              <a:t>堆叠聚合口开发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994638"/>
          </a:xfrm>
        </p:spPr>
        <p:txBody>
          <a:bodyPr>
            <a:normAutofit/>
          </a:bodyPr>
          <a:lstStyle/>
          <a:p>
            <a:pPr lvl="1"/>
            <a:endParaRPr lang="en-US" altLang="zh-CN" sz="1800" dirty="0"/>
          </a:p>
          <a:p>
            <a:r>
              <a:rPr lang="zh-CN" altLang="en-US" sz="2000"/>
              <a:t>第一阶段：聚合口的需求分析，堆叠架构实现</a:t>
            </a:r>
            <a:endParaRPr lang="en-US" altLang="zh-CN" sz="2000"/>
          </a:p>
          <a:p>
            <a:pPr lvl="1"/>
            <a:r>
              <a:rPr lang="zh-CN" altLang="en-US"/>
              <a:t>确定软件的需求</a:t>
            </a:r>
            <a:endParaRPr lang="en-US" altLang="zh-CN"/>
          </a:p>
          <a:p>
            <a:pPr lvl="1"/>
            <a:r>
              <a:rPr lang="zh-CN" altLang="en-US"/>
              <a:t>分析堆叠下聚合口的实现思路</a:t>
            </a:r>
            <a:endParaRPr lang="en-US" altLang="zh-CN" dirty="0"/>
          </a:p>
          <a:p>
            <a:pPr lvl="1">
              <a:buNone/>
            </a:pPr>
            <a:endParaRPr lang="en-US" altLang="zh-CN" sz="1800"/>
          </a:p>
          <a:p>
            <a:r>
              <a:rPr lang="zh-CN" altLang="en-US" sz="2000"/>
              <a:t>第二阶段：编码实现以及测试</a:t>
            </a:r>
            <a:endParaRPr lang="en-US" altLang="zh-CN" sz="2000"/>
          </a:p>
          <a:p>
            <a:pPr lvl="1"/>
            <a:r>
              <a:rPr lang="zh-CN" altLang="en-US" smtClean="0"/>
              <a:t>参考鑫哥之前</a:t>
            </a:r>
            <a:r>
              <a:rPr lang="zh-CN" altLang="en-US"/>
              <a:t>的代码，结合现在的</a:t>
            </a:r>
            <a:r>
              <a:rPr lang="zh-CN" altLang="en-US" smtClean="0"/>
              <a:t>代码进行编码</a:t>
            </a:r>
            <a:endParaRPr lang="en-US" altLang="zh-CN"/>
          </a:p>
          <a:p>
            <a:pPr lvl="1"/>
            <a:r>
              <a:rPr lang="zh-CN" altLang="en-US"/>
              <a:t>思考</a:t>
            </a:r>
            <a:r>
              <a:rPr lang="zh-CN" altLang="en-US" smtClean="0"/>
              <a:t>测试方式方法，</a:t>
            </a:r>
            <a:r>
              <a:rPr lang="zh-CN" altLang="en-US"/>
              <a:t>做场景覆盖更全面的测试</a:t>
            </a:r>
            <a:endParaRPr lang="en-US" altLang="zh-CN"/>
          </a:p>
          <a:p>
            <a:pPr marL="457200" lvl="1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xmlns="" val="3412559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   聚合口软件架构图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723744540"/>
              </p:ext>
            </p:extLst>
          </p:nvPr>
        </p:nvGraphicFramePr>
        <p:xfrm>
          <a:off x="2847903" y="1115793"/>
          <a:ext cx="5460521" cy="5285877"/>
        </p:xfrm>
        <a:graphic>
          <a:graphicData uri="http://schemas.openxmlformats.org/presentationml/2006/ole">
            <p:oleObj spid="_x0000_s5134" name="Visio" r:id="rId3" imgW="4462596" imgH="4326210" progId="Visio.Drawing.11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2324457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96915" y="624110"/>
            <a:ext cx="9807698" cy="1280890"/>
          </a:xfrm>
        </p:spPr>
        <p:txBody>
          <a:bodyPr/>
          <a:lstStyle/>
          <a:p>
            <a:r>
              <a:rPr lang="zh-CN" altLang="en-US"/>
              <a:t>第一阶段</a:t>
            </a:r>
            <a:r>
              <a:rPr lang="en-US" altLang="zh-CN"/>
              <a:t>——</a:t>
            </a:r>
            <a:r>
              <a:rPr lang="zh-CN" altLang="en-US"/>
              <a:t>聚合口的需求分析，堆叠架构实现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54042" y="1403838"/>
            <a:ext cx="8915400" cy="5586047"/>
          </a:xfrm>
        </p:spPr>
        <p:txBody>
          <a:bodyPr/>
          <a:lstStyle/>
          <a:p>
            <a:pPr lvl="0"/>
            <a:r>
              <a:rPr lang="zh-CN" altLang="en-US" sz="2000" smtClean="0"/>
              <a:t>需求分析：实现</a:t>
            </a:r>
            <a:r>
              <a:rPr lang="zh-CN" altLang="en-US" sz="2000"/>
              <a:t>堆叠场景的端口聚合，并且负载均衡功能正常</a:t>
            </a:r>
            <a:endParaRPr lang="en-US" altLang="zh-CN" sz="2000"/>
          </a:p>
          <a:p>
            <a:pPr lvl="0"/>
            <a:r>
              <a:rPr lang="zh-CN" altLang="en-US" sz="2000" smtClean="0"/>
              <a:t>堆叠</a:t>
            </a:r>
            <a:r>
              <a:rPr lang="zh-CN" altLang="en-US" sz="2000"/>
              <a:t>时的软件框架实现，</a:t>
            </a:r>
            <a:r>
              <a:rPr lang="zh-CN" altLang="en-US" sz="2000" smtClean="0"/>
              <a:t>关键考虑以下</a:t>
            </a:r>
            <a:r>
              <a:rPr lang="zh-CN" altLang="en-US" sz="2000"/>
              <a:t>几点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r>
              <a:rPr lang="en-US" altLang="zh-CN" sz="2000" smtClean="0"/>
              <a:t>1) </a:t>
            </a:r>
            <a:r>
              <a:rPr lang="zh-CN" altLang="en-US" sz="2000" smtClean="0"/>
              <a:t>如何</a:t>
            </a:r>
            <a:r>
              <a:rPr lang="zh-CN" altLang="en-US" sz="2000"/>
              <a:t>实现分布式聚合口资源的管理？</a:t>
            </a:r>
            <a:endParaRPr lang="en-US" altLang="zh-CN" sz="2000"/>
          </a:p>
          <a:p>
            <a:pPr lvl="1"/>
            <a:r>
              <a:rPr lang="zh-CN" altLang="en-US" sz="1800" smtClean="0"/>
              <a:t>向下</a:t>
            </a:r>
            <a:r>
              <a:rPr lang="zh-CN" altLang="en-US" sz="1800"/>
              <a:t>配置：</a:t>
            </a:r>
            <a:endParaRPr lang="en-US" altLang="zh-CN" sz="1800"/>
          </a:p>
          <a:p>
            <a:pPr lvl="2"/>
            <a:r>
              <a:rPr lang="zh-CN" altLang="en-US" sz="1600"/>
              <a:t>主板上，上层</a:t>
            </a:r>
            <a:r>
              <a:rPr lang="en-US" altLang="zh-CN" sz="1600"/>
              <a:t>NSM</a:t>
            </a:r>
            <a:r>
              <a:rPr lang="zh-CN" altLang="en-US" sz="1600"/>
              <a:t>管理所有聚合口资源，对聚合口的配置全部在这里完成，通过</a:t>
            </a:r>
            <a:r>
              <a:rPr lang="en-US" altLang="zh-CN" sz="1600"/>
              <a:t>npas</a:t>
            </a:r>
            <a:r>
              <a:rPr lang="zh-CN" altLang="en-US" sz="1600"/>
              <a:t>下发</a:t>
            </a:r>
            <a:endParaRPr lang="en-US" altLang="zh-CN" sz="1600"/>
          </a:p>
          <a:p>
            <a:pPr lvl="2"/>
            <a:r>
              <a:rPr lang="zh-CN" altLang="en-US" sz="1600"/>
              <a:t>每个线卡都将其它线卡的聚合口资源保留一份，也就是每个线卡都拥有全部且一致的聚合口资源。这个也是负载均衡的关键点，底层</a:t>
            </a:r>
            <a:r>
              <a:rPr lang="en-US" altLang="zh-CN" sz="1600"/>
              <a:t>trunk</a:t>
            </a:r>
            <a:r>
              <a:rPr lang="zh-CN" altLang="en-US" sz="1600"/>
              <a:t>表拥有对端线卡的端口信息，在负载均衡的时候，如果报文出口匹配到对端线卡的端口，通过</a:t>
            </a:r>
            <a:r>
              <a:rPr lang="en-US" altLang="zh-CN" sz="1600"/>
              <a:t>hg</a:t>
            </a:r>
            <a:r>
              <a:rPr lang="zh-CN" altLang="en-US" sz="1600"/>
              <a:t>口转发到对端端口即</a:t>
            </a:r>
            <a:r>
              <a:rPr lang="zh-CN" altLang="en-US" sz="1600" smtClean="0"/>
              <a:t>可</a:t>
            </a:r>
            <a:endParaRPr lang="en-US" altLang="zh-CN" sz="1600"/>
          </a:p>
          <a:p>
            <a:pPr lvl="1"/>
            <a:r>
              <a:rPr lang="zh-CN" altLang="en-US" sz="1800"/>
              <a:t>上报状态：</a:t>
            </a:r>
            <a:endParaRPr lang="en-US" altLang="zh-CN" sz="1800"/>
          </a:p>
          <a:p>
            <a:pPr lvl="2"/>
            <a:r>
              <a:rPr lang="zh-CN" altLang="en-US" sz="1600"/>
              <a:t>以前单板时</a:t>
            </a:r>
            <a:r>
              <a:rPr lang="zh-CN" altLang="en-US" sz="1600" smtClean="0"/>
              <a:t>，</a:t>
            </a:r>
            <a:r>
              <a:rPr lang="en-US" altLang="zh-CN" sz="1600" smtClean="0"/>
              <a:t>hsl</a:t>
            </a:r>
            <a:r>
              <a:rPr lang="zh-CN" altLang="en-US" sz="1600" smtClean="0"/>
              <a:t>模块检测到聚合口</a:t>
            </a:r>
            <a:r>
              <a:rPr lang="en-US" altLang="zh-CN" sz="1600" smtClean="0"/>
              <a:t>link </a:t>
            </a:r>
            <a:r>
              <a:rPr lang="en-US" altLang="zh-CN" sz="1600"/>
              <a:t>up</a:t>
            </a:r>
            <a:r>
              <a:rPr lang="zh-CN" altLang="en-US" sz="1600"/>
              <a:t>或</a:t>
            </a:r>
            <a:r>
              <a:rPr lang="en-US" altLang="zh-CN" sz="1600"/>
              <a:t>link down</a:t>
            </a:r>
            <a:r>
              <a:rPr lang="zh-CN" altLang="en-US" sz="1600" smtClean="0"/>
              <a:t>事件，再上报到</a:t>
            </a:r>
            <a:r>
              <a:rPr lang="en-US" altLang="zh-CN" sz="1600" smtClean="0"/>
              <a:t>NSM</a:t>
            </a:r>
            <a:r>
              <a:rPr lang="zh-CN" altLang="en-US" sz="1600" smtClean="0"/>
              <a:t>。例如</a:t>
            </a:r>
            <a:r>
              <a:rPr lang="en-US" altLang="zh-CN" sz="1600" smtClean="0"/>
              <a:t>hsl</a:t>
            </a:r>
            <a:r>
              <a:rPr lang="zh-CN" altLang="en-US" sz="1600" smtClean="0"/>
              <a:t>检测到聚合</a:t>
            </a:r>
            <a:r>
              <a:rPr lang="zh-CN" altLang="en-US" sz="1600"/>
              <a:t>口的成员口都</a:t>
            </a:r>
            <a:r>
              <a:rPr lang="en-US" altLang="zh-CN" sz="1600"/>
              <a:t>down</a:t>
            </a:r>
            <a:r>
              <a:rPr lang="zh-CN" altLang="en-US" sz="1600"/>
              <a:t>了，</a:t>
            </a:r>
            <a:r>
              <a:rPr lang="zh-CN" altLang="en-US" sz="1600" smtClean="0"/>
              <a:t>直接上报</a:t>
            </a:r>
            <a:r>
              <a:rPr lang="zh-CN" altLang="en-US" sz="1600"/>
              <a:t>聚合口</a:t>
            </a:r>
            <a:r>
              <a:rPr lang="en-US" altLang="zh-CN" sz="1600"/>
              <a:t>down</a:t>
            </a:r>
            <a:r>
              <a:rPr lang="zh-CN" altLang="en-US" sz="1600"/>
              <a:t>的消息</a:t>
            </a:r>
            <a:r>
              <a:rPr lang="zh-CN" altLang="en-US" sz="1600" smtClean="0"/>
              <a:t>到</a:t>
            </a:r>
            <a:r>
              <a:rPr lang="en-US" altLang="zh-CN" sz="1600" smtClean="0"/>
              <a:t>NSM</a:t>
            </a:r>
            <a:r>
              <a:rPr lang="zh-CN" altLang="en-US" sz="1600" smtClean="0"/>
              <a:t>。</a:t>
            </a:r>
            <a:r>
              <a:rPr lang="zh-CN" altLang="en-US" sz="1600"/>
              <a:t>但现在由于</a:t>
            </a:r>
            <a:r>
              <a:rPr lang="en-US" altLang="zh-CN" sz="1600"/>
              <a:t>npas</a:t>
            </a:r>
            <a:r>
              <a:rPr lang="zh-CN" altLang="en-US" sz="1600"/>
              <a:t>只有向下的通道，没有向上的通道，</a:t>
            </a:r>
            <a:r>
              <a:rPr lang="zh-CN" altLang="en-US" sz="1600" smtClean="0"/>
              <a:t>所以改为在</a:t>
            </a:r>
            <a:r>
              <a:rPr lang="zh-CN" altLang="en-US" sz="1600"/>
              <a:t>内核中管理聚合口的</a:t>
            </a:r>
            <a:r>
              <a:rPr lang="en-US" altLang="zh-CN" sz="1600"/>
              <a:t>link</a:t>
            </a:r>
            <a:r>
              <a:rPr lang="zh-CN" altLang="en-US" sz="1600"/>
              <a:t>状态，由内核上</a:t>
            </a:r>
            <a:r>
              <a:rPr lang="zh-CN" altLang="en-US" sz="1600" smtClean="0"/>
              <a:t>报到</a:t>
            </a:r>
            <a:r>
              <a:rPr lang="en-US" altLang="zh-CN" sz="1600" smtClean="0"/>
              <a:t>NSM</a:t>
            </a:r>
            <a:r>
              <a:rPr lang="zh-CN" altLang="en-US" sz="1600" smtClean="0"/>
              <a:t>（</a:t>
            </a:r>
            <a:r>
              <a:rPr lang="zh-CN" altLang="en-US" sz="1600"/>
              <a:t>这就</a:t>
            </a:r>
            <a:r>
              <a:rPr lang="zh-CN" altLang="en-US" sz="1600" smtClean="0"/>
              <a:t>要求</a:t>
            </a:r>
            <a:r>
              <a:rPr lang="en-US" altLang="zh-CN" sz="1600" smtClean="0"/>
              <a:t>NSM</a:t>
            </a:r>
            <a:r>
              <a:rPr lang="zh-CN" altLang="en-US" sz="1600" smtClean="0"/>
              <a:t>在</a:t>
            </a:r>
            <a:r>
              <a:rPr lang="zh-CN" altLang="en-US" sz="1600"/>
              <a:t>创建聚合口或者加入成员口的时候，不仅要下发配置到</a:t>
            </a:r>
            <a:r>
              <a:rPr lang="en-US" altLang="zh-CN" sz="1600"/>
              <a:t>hsl</a:t>
            </a:r>
            <a:r>
              <a:rPr lang="zh-CN" altLang="en-US" sz="1600"/>
              <a:t>，还要下发配置到</a:t>
            </a:r>
            <a:r>
              <a:rPr lang="en-US" altLang="zh-CN" sz="1600"/>
              <a:t>kernel)</a:t>
            </a:r>
          </a:p>
          <a:p>
            <a:pPr lvl="2"/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xmlns="" val="3802790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8123" y="624110"/>
            <a:ext cx="9816489" cy="1280890"/>
          </a:xfrm>
        </p:spPr>
        <p:txBody>
          <a:bodyPr/>
          <a:lstStyle/>
          <a:p>
            <a:r>
              <a:rPr lang="zh-CN" altLang="en-US"/>
              <a:t>第一阶段</a:t>
            </a:r>
            <a:r>
              <a:rPr lang="en-US" altLang="zh-CN"/>
              <a:t>——</a:t>
            </a:r>
            <a:r>
              <a:rPr lang="zh-CN" altLang="en-US"/>
              <a:t>聚合口的需求分析，堆叠架构实现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64957" y="1641230"/>
            <a:ext cx="8915400" cy="5586047"/>
          </a:xfrm>
        </p:spPr>
        <p:txBody>
          <a:bodyPr/>
          <a:lstStyle/>
          <a:p>
            <a:pPr lvl="3"/>
            <a:endParaRPr lang="en-US" altLang="zh-CN"/>
          </a:p>
          <a:p>
            <a:pPr lvl="1"/>
            <a:r>
              <a:rPr lang="en-US" altLang="zh-CN" sz="2000" smtClean="0"/>
              <a:t>2) </a:t>
            </a:r>
            <a:r>
              <a:rPr lang="zh-CN" altLang="en-US" sz="2000" smtClean="0"/>
              <a:t>如何</a:t>
            </a:r>
            <a:r>
              <a:rPr lang="zh-CN" altLang="en-US" sz="2000"/>
              <a:t>实现主备切换时聚合口资源的同步？</a:t>
            </a:r>
            <a:endParaRPr lang="en-US" altLang="zh-CN" sz="2000"/>
          </a:p>
          <a:p>
            <a:pPr lvl="2"/>
            <a:r>
              <a:rPr lang="zh-CN" altLang="en-US" sz="1800"/>
              <a:t>主备切换：</a:t>
            </a:r>
            <a:endParaRPr lang="en-US" altLang="zh-CN" sz="1800"/>
          </a:p>
          <a:p>
            <a:pPr lvl="3"/>
            <a:r>
              <a:rPr lang="zh-CN" altLang="en-US" sz="1600"/>
              <a:t>备的</a:t>
            </a:r>
            <a:r>
              <a:rPr lang="en-US" altLang="zh-CN" sz="1600"/>
              <a:t>nsm</a:t>
            </a:r>
            <a:r>
              <a:rPr lang="zh-CN" altLang="en-US" sz="1600"/>
              <a:t>中没有聚合口的内存资源，平时主备之间会将配置文件定时同步，或在</a:t>
            </a:r>
            <a:r>
              <a:rPr lang="en-US" altLang="zh-CN" sz="1600"/>
              <a:t>write</a:t>
            </a:r>
            <a:r>
              <a:rPr lang="zh-CN" altLang="en-US" sz="1600"/>
              <a:t>时主动同步一次。当主备切换发生时，备通过配置文件将聚合口的资源全部重新创建出来</a:t>
            </a:r>
            <a:endParaRPr lang="en-US" altLang="zh-CN" sz="1600"/>
          </a:p>
          <a:p>
            <a:pPr lvl="3"/>
            <a:r>
              <a:rPr lang="zh-CN" altLang="en-US" sz="1600"/>
              <a:t>备升主刷配置时，之前的主板卡可能还没有起来，所以需要在之前的主接入时，将现在的主的配置重新下发一次，确保配置下发到了之前的主</a:t>
            </a:r>
            <a:endParaRPr lang="en-US" altLang="zh-CN" sz="1600"/>
          </a:p>
          <a:p>
            <a:pPr lvl="2"/>
            <a:r>
              <a:rPr lang="zh-CN" altLang="en-US" sz="1800"/>
              <a:t>子卡移除：</a:t>
            </a:r>
            <a:r>
              <a:rPr lang="zh-CN" altLang="en-US" sz="1600"/>
              <a:t> </a:t>
            </a:r>
            <a:endParaRPr lang="en-US" altLang="zh-CN" sz="1600"/>
          </a:p>
          <a:p>
            <a:pPr lvl="3"/>
            <a:r>
              <a:rPr lang="zh-CN" altLang="en-US" sz="1600"/>
              <a:t>移除时将删除的接口的配置保存在配置文件中，</a:t>
            </a:r>
            <a:r>
              <a:rPr lang="zh-CN" altLang="en-US" sz="1600" smtClean="0"/>
              <a:t>待到子卡接入</a:t>
            </a:r>
            <a:r>
              <a:rPr lang="zh-CN" altLang="en-US" sz="1600"/>
              <a:t>时接口创建再触发配置文件读取下发，因为配置聚合口是基于接口上的配置，所以接口创建时，会触发聚合口配置（这里默认认为接口都是子卡上的实际物理端口，如果是聚合</a:t>
            </a:r>
            <a:r>
              <a:rPr lang="zh-CN" altLang="en-US" sz="1600" smtClean="0"/>
              <a:t>口这种不</a:t>
            </a:r>
            <a:r>
              <a:rPr lang="zh-CN" altLang="en-US" sz="1600"/>
              <a:t>属于某一个板卡独有的虚拟</a:t>
            </a:r>
            <a:r>
              <a:rPr lang="zh-CN" altLang="en-US" sz="1600" smtClean="0"/>
              <a:t>口下的</a:t>
            </a:r>
            <a:r>
              <a:rPr lang="zh-CN" altLang="en-US" sz="1600"/>
              <a:t>配置，则此方法无能为力）</a:t>
            </a:r>
            <a:endParaRPr lang="en-US" altLang="zh-CN" sz="1600"/>
          </a:p>
          <a:p>
            <a:pPr lvl="1"/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xmlns="" val="3802790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8123" y="624110"/>
            <a:ext cx="9816489" cy="1280890"/>
          </a:xfrm>
        </p:spPr>
        <p:txBody>
          <a:bodyPr/>
          <a:lstStyle/>
          <a:p>
            <a:r>
              <a:rPr lang="zh-CN" altLang="en-US"/>
              <a:t>第一阶段</a:t>
            </a:r>
            <a:r>
              <a:rPr lang="en-US" altLang="zh-CN"/>
              <a:t>——</a:t>
            </a:r>
            <a:r>
              <a:rPr lang="zh-CN" altLang="en-US"/>
              <a:t>聚合口的需求分析，堆叠架构实现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75973" y="1104899"/>
            <a:ext cx="8915400" cy="5586047"/>
          </a:xfrm>
        </p:spPr>
        <p:txBody>
          <a:bodyPr/>
          <a:lstStyle/>
          <a:p>
            <a:pPr lvl="3"/>
            <a:endParaRPr lang="en-US" altLang="zh-CN"/>
          </a:p>
          <a:p>
            <a:pPr lvl="1"/>
            <a:endParaRPr lang="en-US" altLang="zh-CN"/>
          </a:p>
          <a:p>
            <a:pPr lvl="1"/>
            <a:r>
              <a:rPr lang="en-US" altLang="zh-CN" sz="2000" smtClean="0"/>
              <a:t>3) </a:t>
            </a:r>
            <a:r>
              <a:rPr lang="zh-CN" altLang="en-US" sz="2000" smtClean="0"/>
              <a:t>如何</a:t>
            </a:r>
            <a:r>
              <a:rPr lang="zh-CN" altLang="en-US" sz="2000"/>
              <a:t>实现</a:t>
            </a:r>
            <a:r>
              <a:rPr lang="en-US" altLang="zh-CN" sz="2000"/>
              <a:t>lacp</a:t>
            </a:r>
            <a:r>
              <a:rPr lang="zh-CN" altLang="en-US" sz="2000"/>
              <a:t>协议模块与</a:t>
            </a:r>
            <a:r>
              <a:rPr lang="en-US" altLang="zh-CN" sz="2000"/>
              <a:t>NSM </a:t>
            </a:r>
            <a:r>
              <a:rPr lang="zh-CN" altLang="en-US" sz="2000"/>
              <a:t>的对接？</a:t>
            </a:r>
            <a:endParaRPr lang="en-US" altLang="zh-CN" sz="2000"/>
          </a:p>
          <a:p>
            <a:pPr lvl="2"/>
            <a:r>
              <a:rPr lang="zh-CN" altLang="en-US" sz="1800"/>
              <a:t>在单板时，</a:t>
            </a:r>
            <a:r>
              <a:rPr lang="en-US" altLang="zh-CN" sz="1800" smtClean="0"/>
              <a:t>lacp</a:t>
            </a:r>
            <a:r>
              <a:rPr lang="zh-CN" altLang="en-US" sz="1800" smtClean="0"/>
              <a:t>有三种情况会收到</a:t>
            </a:r>
            <a:r>
              <a:rPr lang="en-US" altLang="zh-CN" sz="1800" smtClean="0"/>
              <a:t>nsm</a:t>
            </a:r>
            <a:r>
              <a:rPr lang="zh-CN" altLang="en-US" sz="1800" smtClean="0"/>
              <a:t>的消息通知</a:t>
            </a:r>
            <a:r>
              <a:rPr lang="zh-CN" altLang="en-US" sz="1800" smtClean="0"/>
              <a:t>：</a:t>
            </a:r>
            <a:endParaRPr lang="en-US" altLang="zh-CN" sz="1800"/>
          </a:p>
          <a:p>
            <a:pPr lvl="3"/>
            <a:r>
              <a:rPr lang="en-US" altLang="zh-CN" sz="1600"/>
              <a:t>NSM</a:t>
            </a:r>
            <a:r>
              <a:rPr lang="zh-CN" altLang="en-US" sz="1600"/>
              <a:t>将端口加入某个聚合口后，通知</a:t>
            </a:r>
            <a:r>
              <a:rPr lang="en-US" altLang="zh-CN" sz="1600"/>
              <a:t>lacp</a:t>
            </a:r>
            <a:r>
              <a:rPr lang="zh-CN" altLang="en-US" sz="1600"/>
              <a:t>，</a:t>
            </a:r>
            <a:r>
              <a:rPr lang="en-US" altLang="zh-CN" sz="1600"/>
              <a:t>lacp</a:t>
            </a:r>
            <a:r>
              <a:rPr lang="zh-CN" altLang="en-US" sz="1600"/>
              <a:t>会创建聚合口资源并且发送</a:t>
            </a:r>
            <a:r>
              <a:rPr lang="en-US" altLang="zh-CN" sz="1600"/>
              <a:t>lacp</a:t>
            </a:r>
            <a:r>
              <a:rPr lang="zh-CN" altLang="en-US" sz="1600"/>
              <a:t>协议报文</a:t>
            </a:r>
            <a:endParaRPr lang="en-US" altLang="zh-CN" sz="1600"/>
          </a:p>
          <a:p>
            <a:pPr lvl="3"/>
            <a:r>
              <a:rPr lang="zh-CN" altLang="en-US" sz="1600"/>
              <a:t>若是聚合口的成员口</a:t>
            </a:r>
            <a:r>
              <a:rPr lang="en-US" altLang="zh-CN" sz="1600"/>
              <a:t>down</a:t>
            </a:r>
            <a:r>
              <a:rPr lang="zh-CN" altLang="en-US" sz="1600"/>
              <a:t>或者</a:t>
            </a:r>
            <a:r>
              <a:rPr lang="en-US" altLang="zh-CN" sz="1600"/>
              <a:t>up</a:t>
            </a:r>
            <a:r>
              <a:rPr lang="zh-CN" altLang="en-US" sz="1600" smtClean="0"/>
              <a:t>，</a:t>
            </a:r>
            <a:r>
              <a:rPr lang="en-US" altLang="zh-CN" sz="1600" smtClean="0"/>
              <a:t>NSM</a:t>
            </a:r>
            <a:r>
              <a:rPr lang="zh-CN" altLang="en-US" sz="1600" smtClean="0"/>
              <a:t>也会通知</a:t>
            </a:r>
            <a:r>
              <a:rPr lang="en-US" altLang="zh-CN" sz="1600" smtClean="0"/>
              <a:t>lacp</a:t>
            </a:r>
            <a:endParaRPr lang="en-US" altLang="zh-CN" sz="1600"/>
          </a:p>
          <a:p>
            <a:pPr lvl="3"/>
            <a:r>
              <a:rPr lang="zh-CN" altLang="en-US" sz="1600"/>
              <a:t>接口创建时也会检测端口是否能被加入聚合口，适用于主备切换时子卡</a:t>
            </a:r>
            <a:r>
              <a:rPr lang="zh-CN" altLang="en-US" sz="1600" smtClean="0"/>
              <a:t>接入</a:t>
            </a:r>
            <a:endParaRPr lang="en-US" altLang="zh-CN" sz="1600" smtClean="0"/>
          </a:p>
          <a:p>
            <a:pPr lvl="2"/>
            <a:r>
              <a:rPr lang="en-US" altLang="zh-CN" sz="1800" smtClean="0"/>
              <a:t>selection_logic</a:t>
            </a:r>
            <a:r>
              <a:rPr lang="zh-CN" altLang="en-US" sz="1800" smtClean="0"/>
              <a:t>每秒会遍历所有</a:t>
            </a:r>
            <a:r>
              <a:rPr lang="en-US" altLang="zh-CN" sz="1800" smtClean="0"/>
              <a:t>lacp</a:t>
            </a:r>
            <a:r>
              <a:rPr lang="zh-CN" altLang="en-US" sz="1800" smtClean="0"/>
              <a:t>的端口，尝试将其加入聚合口</a:t>
            </a:r>
            <a:endParaRPr lang="en-US" altLang="zh-CN" sz="1800"/>
          </a:p>
          <a:p>
            <a:pPr lvl="2"/>
            <a:r>
              <a:rPr lang="zh-CN" altLang="en-US" sz="1800"/>
              <a:t>综上，</a:t>
            </a:r>
            <a:r>
              <a:rPr lang="en-US" altLang="zh-CN" sz="1800"/>
              <a:t>lacp</a:t>
            </a:r>
            <a:r>
              <a:rPr lang="zh-CN" altLang="en-US" sz="1800"/>
              <a:t>模块基本架构无需改动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xmlns="" val="3802790587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丝状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10854</TotalTime>
  <Words>1526</Words>
  <Application>Microsoft Office PowerPoint</Application>
  <PresentationFormat>自定义</PresentationFormat>
  <Paragraphs>138</Paragraphs>
  <Slides>17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丝状</vt:lpstr>
      <vt:lpstr>金山 WPS 文字</vt:lpstr>
      <vt:lpstr>Visio</vt:lpstr>
      <vt:lpstr>包装程序外壳对象</vt:lpstr>
      <vt:lpstr>Presentation</vt:lpstr>
      <vt:lpstr>转正答辩</vt:lpstr>
      <vt:lpstr>目录</vt:lpstr>
      <vt:lpstr>工作内容——交换机基础知识学习</vt:lpstr>
      <vt:lpstr>工作内容——ZebOS学习</vt:lpstr>
      <vt:lpstr>工作内容——堆叠聚合口开发</vt:lpstr>
      <vt:lpstr>   聚合口软件架构图 </vt:lpstr>
      <vt:lpstr>第一阶段——聚合口的需求分析，堆叠架构实现</vt:lpstr>
      <vt:lpstr>第一阶段——聚合口的需求分析，堆叠架构实现</vt:lpstr>
      <vt:lpstr>第一阶段——聚合口的需求分析，堆叠架构实现</vt:lpstr>
      <vt:lpstr>  第二阶段——编码实现以及测试</vt:lpstr>
      <vt:lpstr> </vt:lpstr>
      <vt:lpstr>工作内容——QoS学习</vt:lpstr>
      <vt:lpstr>工作体会</vt:lpstr>
      <vt:lpstr>工作展望</vt:lpstr>
      <vt:lpstr>个人规划</vt:lpstr>
      <vt:lpstr>工作建议</vt:lpstr>
      <vt:lpstr>感谢</vt:lpstr>
    </vt:vector>
  </TitlesOfParts>
  <Company>微软中国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转正答辩</dc:title>
  <dc:creator>Administrator</dc:creator>
  <cp:lastModifiedBy>Administrator</cp:lastModifiedBy>
  <cp:revision>352</cp:revision>
  <dcterms:created xsi:type="dcterms:W3CDTF">2015-08-17T08:31:31Z</dcterms:created>
  <dcterms:modified xsi:type="dcterms:W3CDTF">2018-01-22T08:02:23Z</dcterms:modified>
</cp:coreProperties>
</file>

<file path=docProps/thumbnail.jpeg>
</file>